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5"/>
  </p:notesMasterIdLst>
  <p:handoutMasterIdLst>
    <p:handoutMasterId r:id="rId26"/>
  </p:handoutMasterIdLst>
  <p:sldIdLst>
    <p:sldId id="631" r:id="rId2"/>
    <p:sldId id="749" r:id="rId3"/>
    <p:sldId id="750" r:id="rId4"/>
    <p:sldId id="751" r:id="rId5"/>
    <p:sldId id="752" r:id="rId6"/>
    <p:sldId id="753" r:id="rId7"/>
    <p:sldId id="754" r:id="rId8"/>
    <p:sldId id="755" r:id="rId9"/>
    <p:sldId id="757" r:id="rId10"/>
    <p:sldId id="758" r:id="rId11"/>
    <p:sldId id="759" r:id="rId12"/>
    <p:sldId id="760" r:id="rId13"/>
    <p:sldId id="761" r:id="rId14"/>
    <p:sldId id="769" r:id="rId15"/>
    <p:sldId id="768" r:id="rId16"/>
    <p:sldId id="764" r:id="rId17"/>
    <p:sldId id="766" r:id="rId18"/>
    <p:sldId id="717" r:id="rId19"/>
    <p:sldId id="720" r:id="rId20"/>
    <p:sldId id="722" r:id="rId21"/>
    <p:sldId id="723" r:id="rId22"/>
    <p:sldId id="724" r:id="rId23"/>
    <p:sldId id="343" r:id="rId24"/>
  </p:sldIdLst>
  <p:sldSz cx="9144000" cy="6858000" type="screen4x3"/>
  <p:notesSz cx="6797675" cy="9926638"/>
  <p:defaultTextStyle>
    <a:defPPr>
      <a:defRPr lang="el-GR"/>
    </a:defPPr>
    <a:lvl1pPr algn="l" rtl="0" eaLnBrk="0" fontAlgn="base" hangingPunct="0">
      <a:spcBef>
        <a:spcPct val="0"/>
      </a:spcBef>
      <a:spcAft>
        <a:spcPct val="0"/>
      </a:spcAft>
      <a:defRPr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BBE4F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4" autoAdjust="0"/>
    <p:restoredTop sz="94638" autoAdjust="0"/>
  </p:normalViewPr>
  <p:slideViewPr>
    <p:cSldViewPr>
      <p:cViewPr>
        <p:scale>
          <a:sx n="110" d="100"/>
          <a:sy n="110" d="100"/>
        </p:scale>
        <p:origin x="-9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2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984" cy="498186"/>
          </a:xfrm>
          <a:prstGeom prst="rect">
            <a:avLst/>
          </a:prstGeom>
        </p:spPr>
        <p:txBody>
          <a:bodyPr vert="horz" lIns="91845" tIns="45922" rIns="91845" bIns="45922" rtlCol="0"/>
          <a:lstStyle>
            <a:lvl1pPr algn="l" eaLnBrk="1" hangingPunct="1">
              <a:defRPr sz="1200">
                <a:cs typeface="Arial" charset="0"/>
              </a:defRPr>
            </a:lvl1pPr>
          </a:lstStyle>
          <a:p>
            <a:pPr>
              <a:defRPr/>
            </a:pPr>
            <a:endParaRPr lang="el-GR"/>
          </a:p>
        </p:txBody>
      </p:sp>
      <p:sp>
        <p:nvSpPr>
          <p:cNvPr id="3" name="Date Placeholder 2"/>
          <p:cNvSpPr>
            <a:spLocks noGrp="1"/>
          </p:cNvSpPr>
          <p:nvPr>
            <p:ph type="dt" sz="quarter" idx="1"/>
          </p:nvPr>
        </p:nvSpPr>
        <p:spPr>
          <a:xfrm>
            <a:off x="3850069" y="0"/>
            <a:ext cx="2945984" cy="498186"/>
          </a:xfrm>
          <a:prstGeom prst="rect">
            <a:avLst/>
          </a:prstGeom>
        </p:spPr>
        <p:txBody>
          <a:bodyPr vert="horz" lIns="91845" tIns="45922" rIns="91845" bIns="45922" rtlCol="0"/>
          <a:lstStyle>
            <a:lvl1pPr algn="r" eaLnBrk="1" hangingPunct="1">
              <a:defRPr sz="1200">
                <a:cs typeface="Arial" charset="0"/>
              </a:defRPr>
            </a:lvl1pPr>
          </a:lstStyle>
          <a:p>
            <a:pPr>
              <a:defRPr/>
            </a:pPr>
            <a:fld id="{211B166F-F304-4F53-A916-7B8B9E689D30}" type="datetimeFigureOut">
              <a:rPr lang="el-GR"/>
              <a:pPr>
                <a:defRPr/>
              </a:pPr>
              <a:t>1/11/2017</a:t>
            </a:fld>
            <a:endParaRPr lang="el-GR"/>
          </a:p>
        </p:txBody>
      </p:sp>
      <p:sp>
        <p:nvSpPr>
          <p:cNvPr id="4" name="Footer Placeholder 3"/>
          <p:cNvSpPr>
            <a:spLocks noGrp="1"/>
          </p:cNvSpPr>
          <p:nvPr>
            <p:ph type="ftr" sz="quarter" idx="2"/>
          </p:nvPr>
        </p:nvSpPr>
        <p:spPr>
          <a:xfrm>
            <a:off x="1" y="9426841"/>
            <a:ext cx="2945984" cy="498185"/>
          </a:xfrm>
          <a:prstGeom prst="rect">
            <a:avLst/>
          </a:prstGeom>
        </p:spPr>
        <p:txBody>
          <a:bodyPr vert="horz" lIns="91845" tIns="45922" rIns="91845" bIns="45922" rtlCol="0" anchor="b"/>
          <a:lstStyle>
            <a:lvl1pPr algn="l" eaLnBrk="1" hangingPunct="1">
              <a:defRPr sz="1200">
                <a:cs typeface="Arial" charset="0"/>
              </a:defRPr>
            </a:lvl1pPr>
          </a:lstStyle>
          <a:p>
            <a:pPr>
              <a:defRPr/>
            </a:pPr>
            <a:endParaRPr lang="el-GR"/>
          </a:p>
        </p:txBody>
      </p:sp>
      <p:sp>
        <p:nvSpPr>
          <p:cNvPr id="5" name="Slide Number Placeholder 4"/>
          <p:cNvSpPr>
            <a:spLocks noGrp="1"/>
          </p:cNvSpPr>
          <p:nvPr>
            <p:ph type="sldNum" sz="quarter" idx="3"/>
          </p:nvPr>
        </p:nvSpPr>
        <p:spPr>
          <a:xfrm>
            <a:off x="3850069" y="9426841"/>
            <a:ext cx="2945984" cy="498185"/>
          </a:xfrm>
          <a:prstGeom prst="rect">
            <a:avLst/>
          </a:prstGeom>
        </p:spPr>
        <p:txBody>
          <a:bodyPr vert="horz" wrap="square" lIns="91845" tIns="45922" rIns="91845" bIns="45922" numCol="1" anchor="b" anchorCtr="0" compatLnSpc="1">
            <a:prstTxWarp prst="textNoShape">
              <a:avLst/>
            </a:prstTxWarp>
          </a:bodyPr>
          <a:lstStyle>
            <a:lvl1pPr algn="r" eaLnBrk="1" hangingPunct="1">
              <a:defRPr sz="1200"/>
            </a:lvl1pPr>
          </a:lstStyle>
          <a:p>
            <a:pPr>
              <a:defRPr/>
            </a:pPr>
            <a:fld id="{25C55354-281D-4EDC-853F-F9F843931F18}" type="slidenum">
              <a:rPr lang="el-GR" altLang="en-US"/>
              <a:pPr>
                <a:defRPr/>
              </a:pPr>
              <a:t>‹#›</a:t>
            </a:fld>
            <a:endParaRPr lang="el-GR" altLang="en-US"/>
          </a:p>
        </p:txBody>
      </p:sp>
    </p:spTree>
    <p:extLst>
      <p:ext uri="{BB962C8B-B14F-4D97-AF65-F5344CB8AC3E}">
        <p14:creationId xmlns:p14="http://schemas.microsoft.com/office/powerpoint/2010/main" val="4081009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1" y="0"/>
            <a:ext cx="2945984" cy="498186"/>
          </a:xfrm>
          <a:prstGeom prst="rect">
            <a:avLst/>
          </a:prstGeom>
          <a:noFill/>
          <a:ln w="9525">
            <a:noFill/>
            <a:miter lim="800000"/>
            <a:headEnd/>
            <a:tailEnd/>
          </a:ln>
          <a:effectLst/>
        </p:spPr>
        <p:txBody>
          <a:bodyPr vert="horz" wrap="square" lIns="91845" tIns="45922" rIns="91845" bIns="45922" numCol="1" anchor="t" anchorCtr="0" compatLnSpc="1">
            <a:prstTxWarp prst="textNoShape">
              <a:avLst/>
            </a:prstTxWarp>
          </a:bodyPr>
          <a:lstStyle>
            <a:lvl1pPr eaLnBrk="1" hangingPunct="1">
              <a:defRPr sz="1200">
                <a:cs typeface="Arial" charset="0"/>
              </a:defRPr>
            </a:lvl1pPr>
          </a:lstStyle>
          <a:p>
            <a:pPr>
              <a:defRPr/>
            </a:pPr>
            <a:endParaRPr lang="en-GB"/>
          </a:p>
        </p:txBody>
      </p:sp>
      <p:sp>
        <p:nvSpPr>
          <p:cNvPr id="44035" name="Rectangle 3"/>
          <p:cNvSpPr>
            <a:spLocks noGrp="1" noChangeArrowheads="1"/>
          </p:cNvSpPr>
          <p:nvPr>
            <p:ph type="dt" idx="1"/>
          </p:nvPr>
        </p:nvSpPr>
        <p:spPr bwMode="auto">
          <a:xfrm>
            <a:off x="3851692" y="0"/>
            <a:ext cx="2945983" cy="498186"/>
          </a:xfrm>
          <a:prstGeom prst="rect">
            <a:avLst/>
          </a:prstGeom>
          <a:noFill/>
          <a:ln w="9525">
            <a:noFill/>
            <a:miter lim="800000"/>
            <a:headEnd/>
            <a:tailEnd/>
          </a:ln>
          <a:effectLst/>
        </p:spPr>
        <p:txBody>
          <a:bodyPr vert="horz" wrap="square" lIns="91845" tIns="45922" rIns="91845" bIns="45922" numCol="1" anchor="t" anchorCtr="0" compatLnSpc="1">
            <a:prstTxWarp prst="textNoShape">
              <a:avLst/>
            </a:prstTxWarp>
          </a:bodyPr>
          <a:lstStyle>
            <a:lvl1pPr algn="r" eaLnBrk="1" hangingPunct="1">
              <a:defRPr sz="1200">
                <a:cs typeface="Arial" charset="0"/>
              </a:defRPr>
            </a:lvl1pPr>
          </a:lstStyle>
          <a:p>
            <a:pPr>
              <a:defRPr/>
            </a:pPr>
            <a:fld id="{53185D7B-C8D9-4FF4-BBE4-E0B0C338606F}" type="datetimeFigureOut">
              <a:rPr lang="en-GB"/>
              <a:pPr>
                <a:defRPr/>
              </a:pPr>
              <a:t>01/11/2017</a:t>
            </a:fld>
            <a:endParaRPr lang="en-GB"/>
          </a:p>
        </p:txBody>
      </p:sp>
      <p:sp>
        <p:nvSpPr>
          <p:cNvPr id="81924" name="Rectangle 4"/>
          <p:cNvSpPr>
            <a:spLocks noGrp="1" noRot="1" noChangeAspect="1" noChangeArrowheads="1" noTextEdit="1"/>
          </p:cNvSpPr>
          <p:nvPr>
            <p:ph type="sldImg" idx="2"/>
          </p:nvPr>
        </p:nvSpPr>
        <p:spPr bwMode="auto">
          <a:xfrm>
            <a:off x="917575" y="742950"/>
            <a:ext cx="4962525" cy="372268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05708" y="4714226"/>
            <a:ext cx="4986260" cy="4469163"/>
          </a:xfrm>
          <a:prstGeom prst="rect">
            <a:avLst/>
          </a:prstGeom>
          <a:noFill/>
          <a:ln w="9525">
            <a:noFill/>
            <a:miter lim="800000"/>
            <a:headEnd/>
            <a:tailEnd/>
          </a:ln>
          <a:effectLst/>
        </p:spPr>
        <p:txBody>
          <a:bodyPr vert="horz" wrap="square" lIns="91845" tIns="45922" rIns="91845" bIns="4592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4038" name="Rectangle 6"/>
          <p:cNvSpPr>
            <a:spLocks noGrp="1" noChangeArrowheads="1"/>
          </p:cNvSpPr>
          <p:nvPr>
            <p:ph type="ftr" sz="quarter" idx="4"/>
          </p:nvPr>
        </p:nvSpPr>
        <p:spPr bwMode="auto">
          <a:xfrm>
            <a:off x="1" y="9428452"/>
            <a:ext cx="2945984" cy="498186"/>
          </a:xfrm>
          <a:prstGeom prst="rect">
            <a:avLst/>
          </a:prstGeom>
          <a:noFill/>
          <a:ln w="9525">
            <a:noFill/>
            <a:miter lim="800000"/>
            <a:headEnd/>
            <a:tailEnd/>
          </a:ln>
          <a:effectLst/>
        </p:spPr>
        <p:txBody>
          <a:bodyPr vert="horz" wrap="square" lIns="91845" tIns="45922" rIns="91845" bIns="45922" numCol="1" anchor="b" anchorCtr="0" compatLnSpc="1">
            <a:prstTxWarp prst="textNoShape">
              <a:avLst/>
            </a:prstTxWarp>
          </a:bodyPr>
          <a:lstStyle>
            <a:lvl1pPr eaLnBrk="1" hangingPunct="1">
              <a:defRPr sz="1200">
                <a:cs typeface="Arial" charset="0"/>
              </a:defRPr>
            </a:lvl1pPr>
          </a:lstStyle>
          <a:p>
            <a:pPr>
              <a:defRPr/>
            </a:pPr>
            <a:endParaRPr lang="en-GB"/>
          </a:p>
        </p:txBody>
      </p:sp>
      <p:sp>
        <p:nvSpPr>
          <p:cNvPr id="44039" name="Rectangle 7"/>
          <p:cNvSpPr>
            <a:spLocks noGrp="1" noChangeArrowheads="1"/>
          </p:cNvSpPr>
          <p:nvPr>
            <p:ph type="sldNum" sz="quarter" idx="5"/>
          </p:nvPr>
        </p:nvSpPr>
        <p:spPr bwMode="auto">
          <a:xfrm>
            <a:off x="3851692" y="9428452"/>
            <a:ext cx="2945983" cy="498186"/>
          </a:xfrm>
          <a:prstGeom prst="rect">
            <a:avLst/>
          </a:prstGeom>
          <a:noFill/>
          <a:ln w="9525">
            <a:noFill/>
            <a:miter lim="800000"/>
            <a:headEnd/>
            <a:tailEnd/>
          </a:ln>
          <a:effectLst/>
        </p:spPr>
        <p:txBody>
          <a:bodyPr vert="horz" wrap="square" lIns="91845" tIns="45922" rIns="91845" bIns="45922" numCol="1" anchor="b" anchorCtr="0" compatLnSpc="1">
            <a:prstTxWarp prst="textNoShape">
              <a:avLst/>
            </a:prstTxWarp>
          </a:bodyPr>
          <a:lstStyle>
            <a:lvl1pPr algn="r" eaLnBrk="1" hangingPunct="1">
              <a:defRPr sz="1200"/>
            </a:lvl1pPr>
          </a:lstStyle>
          <a:p>
            <a:pPr>
              <a:defRPr/>
            </a:pPr>
            <a:fld id="{A59F4DD8-45D7-47D3-9AE4-7DE7F4245626}" type="slidenum">
              <a:rPr lang="en-GB" altLang="en-US"/>
              <a:pPr>
                <a:defRPr/>
              </a:pPr>
              <a:t>‹#›</a:t>
            </a:fld>
            <a:endParaRPr lang="en-GB" altLang="en-US"/>
          </a:p>
        </p:txBody>
      </p:sp>
    </p:spTree>
    <p:extLst>
      <p:ext uri="{BB962C8B-B14F-4D97-AF65-F5344CB8AC3E}">
        <p14:creationId xmlns:p14="http://schemas.microsoft.com/office/powerpoint/2010/main" val="2728112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l-GR" altLang="el-GR" smtClean="0"/>
          </a:p>
        </p:txBody>
      </p:sp>
      <p:sp>
        <p:nvSpPr>
          <p:cNvPr id="96260" name="Slide Number Placeholder 3"/>
          <p:cNvSpPr>
            <a:spLocks noGrp="1"/>
          </p:cNvSpPr>
          <p:nvPr>
            <p:ph type="sldNum" sz="quarter" idx="5"/>
          </p:nvPr>
        </p:nvSpPr>
        <p:spPr>
          <a:noFill/>
        </p:spPr>
        <p:txBody>
          <a:bodyPr/>
          <a:lstStyle/>
          <a:p>
            <a:fld id="{BD1A37F0-C761-4F5A-BE84-720CAFBA8E65}" type="slidenum">
              <a:rPr lang="en-GB" altLang="el-GR" smtClean="0"/>
              <a:pPr/>
              <a:t>11</a:t>
            </a:fld>
            <a:endParaRPr lang="en-GB"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l-GR"/>
          </a:p>
        </p:txBody>
      </p:sp>
      <p:sp>
        <p:nvSpPr>
          <p:cNvPr id="3174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l-GR"/>
              <a:t>Click to edit Master title style</a:t>
            </a:r>
          </a:p>
        </p:txBody>
      </p:sp>
      <p:sp>
        <p:nvSpPr>
          <p:cNvPr id="3174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GB"/>
          </a:p>
        </p:txBody>
      </p:sp>
      <p:sp>
        <p:nvSpPr>
          <p:cNvPr id="6" name="Rectangle 6"/>
          <p:cNvSpPr>
            <a:spLocks noGrp="1" noChangeArrowheads="1"/>
          </p:cNvSpPr>
          <p:nvPr>
            <p:ph type="sldNum" sz="quarter" idx="11"/>
          </p:nvPr>
        </p:nvSpPr>
        <p:spPr/>
        <p:txBody>
          <a:bodyPr/>
          <a:lstStyle>
            <a:lvl1pPr>
              <a:defRPr/>
            </a:lvl1pPr>
          </a:lstStyle>
          <a:p>
            <a:pPr>
              <a:defRPr/>
            </a:pPr>
            <a:fld id="{8F38184C-33E4-4796-82FA-3E69E4DF5C00}" type="slidenum">
              <a:rPr lang="el-GR" altLang="en-US"/>
              <a:pPr>
                <a:defRPr/>
              </a:pPr>
              <a:t>‹#›</a:t>
            </a:fld>
            <a:endParaRPr lang="el-GR" altLang="en-US"/>
          </a:p>
        </p:txBody>
      </p:sp>
      <p:sp>
        <p:nvSpPr>
          <p:cNvPr id="7" name="Rectangle 7"/>
          <p:cNvSpPr>
            <a:spLocks noGrp="1" noChangeArrowheads="1"/>
          </p:cNvSpPr>
          <p:nvPr>
            <p:ph type="dt" sz="quarter" idx="12"/>
          </p:nvPr>
        </p:nvSpPr>
        <p:spPr/>
        <p:txBody>
          <a:bodyPr/>
          <a:lstStyle>
            <a:lvl1pPr>
              <a:defRPr/>
            </a:lvl1pPr>
          </a:lstStyle>
          <a:p>
            <a:pPr>
              <a:defRPr/>
            </a:pPr>
            <a:fld id="{29585FD9-D61E-4779-841B-ABABF0F08873}" type="datetime1">
              <a:rPr lang="en-US"/>
              <a:pPr>
                <a:defRPr/>
              </a:pPr>
              <a:t>11/1/2017</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0152FC2C-83EB-45C7-9DD4-20563EDFCD81}" type="datetime1">
              <a:rPr lang="en-US"/>
              <a:pPr>
                <a:defRPr/>
              </a:pPr>
              <a:t>11/1/2017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4B6C61-71AD-41F2-B3DD-079C8ECF81A6}"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742C16C0-AEE2-4692-9D61-ECA26574A2B0}" type="datetime1">
              <a:rPr lang="en-US"/>
              <a:pPr>
                <a:defRPr/>
              </a:pPr>
              <a:t>11/1/2017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F02E9E-4394-4607-975C-7D3C4904F7D7}"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2429D6C0-6553-4128-91DE-7C2C53D014A1}" type="datetime1">
              <a:rPr lang="en-US"/>
              <a:pPr>
                <a:defRPr/>
              </a:pPr>
              <a:t>11/1/2017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5C8376-8F07-4EDC-A370-9789E21950FE}"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D1163F1-D968-4D41-9F96-2625E6A2A0C7}" type="datetime1">
              <a:rPr lang="en-US"/>
              <a:pPr>
                <a:defRPr/>
              </a:pPr>
              <a:t>11/1/2017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BB55F67-70B6-4D8D-BF9A-626686B83BC0}"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fld id="{8B3A757D-B32C-46B8-A1DA-0E0AFA13CFE2}" type="datetime1">
              <a:rPr lang="en-US"/>
              <a:pPr>
                <a:defRPr/>
              </a:pPr>
              <a:t>11/1/2017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047F4DE-B33A-4E91-A093-850C1A6012D5}"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9046CCB0-DC3D-40BC-AEBE-E06EC5372507}" type="datetime1">
              <a:rPr lang="en-US"/>
              <a:pPr>
                <a:defRPr/>
              </a:pPr>
              <a:t>11/1/2017</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EA3BA65-E73F-4B1A-9623-6DCB92D78E68}"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8CEBB185-8DC5-45EE-91C0-C3323CA35B93}" type="datetime1">
              <a:rPr lang="en-US"/>
              <a:pPr>
                <a:defRPr/>
              </a:pPr>
              <a:t>11/1/2017</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45A584-AFB5-4251-9463-43A509F474D3}"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D29347-39F8-48BC-B991-A6EE4C4E6526}" type="datetime1">
              <a:rPr lang="en-US"/>
              <a:pPr>
                <a:defRPr/>
              </a:pPr>
              <a:t>11/1/2017</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E6051FA-D15C-4105-BF5F-894D8E9C40CB}"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97BBCA-AB99-4C7F-AAA2-950DE8D623B0}" type="datetime1">
              <a:rPr lang="en-US"/>
              <a:pPr>
                <a:defRPr/>
              </a:pPr>
              <a:t>11/1/2017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6B8992-8E66-4371-AF02-07C49487D40B}"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543A15F-C972-42E9-AE87-2CFBFCC8B64B}" type="datetime1">
              <a:rPr lang="en-US"/>
              <a:pPr>
                <a:defRPr/>
              </a:pPr>
              <a:t>11/1/2017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52FB20-2086-4B0D-BA2E-7669EDE0F4F4}"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3072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B3E652E7-C142-4399-96A3-1C930EBA8682}" type="datetime1">
              <a:rPr lang="en-US"/>
              <a:pPr>
                <a:defRPr/>
              </a:pPr>
              <a:t>11/1/2017</a:t>
            </a:fld>
            <a:endParaRPr lang="en-GB"/>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C8F8DA72-C658-4472-AD32-8084C063E22B}" type="slidenum">
              <a:rPr lang="el-GR" altLang="en-US"/>
              <a:pPr>
                <a:defRPr/>
              </a:pPr>
              <a:t>‹#›</a:t>
            </a:fld>
            <a:endParaRPr lang="el-GR" altLang="en-US"/>
          </a:p>
        </p:txBody>
      </p:sp>
    </p:spTree>
  </p:cSld>
  <p:clrMap bg1="dk2" tx1="lt1" bg2="dk1" tx2="lt2" accent1="accent1" accent2="accent2" accent3="accent3" accent4="accent4" accent5="accent5" accent6="accent6" hlink="hlink" folHlink="folHlink"/>
  <p:sldLayoutIdLst>
    <p:sldLayoutId id="2147484432" r:id="rId1"/>
    <p:sldLayoutId id="2147484422" r:id="rId2"/>
    <p:sldLayoutId id="2147484423" r:id="rId3"/>
    <p:sldLayoutId id="2147484424" r:id="rId4"/>
    <p:sldLayoutId id="2147484425" r:id="rId5"/>
    <p:sldLayoutId id="2147484426" r:id="rId6"/>
    <p:sldLayoutId id="2147484427" r:id="rId7"/>
    <p:sldLayoutId id="2147484428" r:id="rId8"/>
    <p:sldLayoutId id="2147484429" r:id="rId9"/>
    <p:sldLayoutId id="2147484430" r:id="rId10"/>
    <p:sldLayoutId id="2147484431" r:id="rId11"/>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p:txBody>
          <a:bodyPr/>
          <a:lstStyle/>
          <a:p>
            <a:pPr>
              <a:defRPr/>
            </a:pPr>
            <a:fld id="{46FC7153-4424-432D-866F-C6B9E14D735D}" type="slidenum">
              <a:rPr lang="el-GR"/>
              <a:pPr>
                <a:defRPr/>
              </a:pPr>
              <a:t>1</a:t>
            </a:fld>
            <a:endParaRPr lang="el-GR"/>
          </a:p>
        </p:txBody>
      </p:sp>
      <p:sp>
        <p:nvSpPr>
          <p:cNvPr id="2050" name="Rectangle 2"/>
          <p:cNvSpPr>
            <a:spLocks noGrp="1" noChangeArrowheads="1"/>
          </p:cNvSpPr>
          <p:nvPr>
            <p:ph type="ctrTitle"/>
          </p:nvPr>
        </p:nvSpPr>
        <p:spPr>
          <a:xfrm>
            <a:off x="395537" y="2204864"/>
            <a:ext cx="8136904" cy="1800200"/>
          </a:xfrm>
          <a:effectLst>
            <a:outerShdw dist="35921" dir="2700000" algn="ctr" rotWithShape="0">
              <a:schemeClr val="bg2"/>
            </a:outerShdw>
          </a:effectLst>
        </p:spPr>
        <p:txBody>
          <a:bodyPr/>
          <a:lstStyle/>
          <a:p>
            <a:pPr eaLnBrk="1" hangingPunct="1">
              <a:defRPr/>
            </a:pP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dirty="0" smtClean="0">
                <a:solidFill>
                  <a:srgbClr val="CCECFF"/>
                </a:solidFill>
              </a:rPr>
              <a:t/>
            </a:r>
            <a:br>
              <a:rPr lang="el-GR" sz="2800" dirty="0" smtClean="0">
                <a:solidFill>
                  <a:srgbClr val="CCECFF"/>
                </a:solidFill>
              </a:rPr>
            </a:br>
            <a:r>
              <a:rPr lang="el-GR" sz="2800" b="1" dirty="0" smtClean="0">
                <a:solidFill>
                  <a:srgbClr val="CCECFF"/>
                </a:solidFill>
              </a:rPr>
              <a:t> </a:t>
            </a: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600" b="1" dirty="0" smtClean="0">
                <a:solidFill>
                  <a:srgbClr val="CCECFF"/>
                </a:solidFill>
              </a:rPr>
              <a:t/>
            </a:r>
            <a:br>
              <a:rPr lang="el-GR" sz="2600" b="1" dirty="0" smtClean="0">
                <a:solidFill>
                  <a:srgbClr val="CCECFF"/>
                </a:solidFill>
              </a:rPr>
            </a:br>
            <a:r>
              <a:rPr lang="el-GR" sz="3200" b="1" dirty="0" smtClean="0">
                <a:solidFill>
                  <a:schemeClr val="tx1">
                    <a:lumMod val="95000"/>
                  </a:schemeClr>
                </a:solidFill>
              </a:rPr>
              <a:t>Κανονισμός (ΕΕ) 2016/679 για τα</a:t>
            </a:r>
            <a:r>
              <a:rPr lang="en-US" sz="3200" b="1" dirty="0" smtClean="0">
                <a:solidFill>
                  <a:schemeClr val="tx1">
                    <a:lumMod val="95000"/>
                  </a:schemeClr>
                </a:solidFill>
              </a:rPr>
              <a:t> </a:t>
            </a:r>
            <a:r>
              <a:rPr lang="el-GR" sz="3200" b="1" dirty="0" smtClean="0">
                <a:solidFill>
                  <a:schemeClr val="tx1">
                    <a:lumMod val="95000"/>
                  </a:schemeClr>
                </a:solidFill>
              </a:rPr>
              <a:t>Προσωπικά Δεδομένα</a:t>
            </a:r>
            <a:br>
              <a:rPr lang="el-GR" sz="3200" b="1" dirty="0" smtClean="0">
                <a:solidFill>
                  <a:schemeClr val="tx1">
                    <a:lumMod val="95000"/>
                  </a:schemeClr>
                </a:solidFill>
              </a:rPr>
            </a:br>
            <a:r>
              <a:rPr lang="el-GR" sz="3600" dirty="0" smtClean="0">
                <a:solidFill>
                  <a:srgbClr val="CCECFF"/>
                </a:solidFill>
              </a:rPr>
              <a:t/>
            </a:r>
            <a:br>
              <a:rPr lang="el-GR" sz="3600" dirty="0" smtClean="0">
                <a:solidFill>
                  <a:srgbClr val="CCECFF"/>
                </a:solidFill>
              </a:rPr>
            </a:br>
            <a:r>
              <a:rPr lang="en-US" sz="3600" dirty="0" smtClean="0">
                <a:solidFill>
                  <a:srgbClr val="CCECFF"/>
                </a:solidFill>
              </a:rPr>
              <a:t/>
            </a:r>
            <a:br>
              <a:rPr lang="en-US" sz="3600" dirty="0" smtClean="0">
                <a:solidFill>
                  <a:srgbClr val="CCECFF"/>
                </a:solidFill>
              </a:rPr>
            </a:br>
            <a:endParaRPr lang="el-GR" sz="3200" dirty="0" smtClean="0">
              <a:solidFill>
                <a:srgbClr val="CCECFF"/>
              </a:solidFill>
            </a:endParaRPr>
          </a:p>
        </p:txBody>
      </p:sp>
      <p:sp>
        <p:nvSpPr>
          <p:cNvPr id="2051" name="Rectangle 3"/>
          <p:cNvSpPr>
            <a:spLocks noGrp="1" noChangeArrowheads="1"/>
          </p:cNvSpPr>
          <p:nvPr>
            <p:ph type="subTitle" idx="1"/>
          </p:nvPr>
        </p:nvSpPr>
        <p:spPr>
          <a:xfrm>
            <a:off x="539750" y="4149725"/>
            <a:ext cx="8208714" cy="1800225"/>
          </a:xfrm>
          <a:effectLst>
            <a:outerShdw dist="35921" dir="2700000" algn="ctr" rotWithShape="0">
              <a:schemeClr val="bg2"/>
            </a:outerShdw>
          </a:effectLst>
        </p:spPr>
        <p:txBody>
          <a:bodyPr/>
          <a:lstStyle/>
          <a:p>
            <a:pPr algn="l" eaLnBrk="1" hangingPunct="1">
              <a:defRPr/>
            </a:pPr>
            <a:r>
              <a:rPr lang="el-GR" sz="2400" b="1" dirty="0" smtClean="0"/>
              <a:t>Γραφείο Επιτρόπου Προστασίας</a:t>
            </a:r>
          </a:p>
          <a:p>
            <a:pPr algn="l" eaLnBrk="1" hangingPunct="1">
              <a:defRPr/>
            </a:pPr>
            <a:r>
              <a:rPr lang="el-GR" sz="2400" b="1" dirty="0" smtClean="0"/>
              <a:t>Δεδομένων Προσωπικού Χαρακτήρα    </a:t>
            </a:r>
          </a:p>
          <a:p>
            <a:pPr algn="l" eaLnBrk="1" hangingPunct="1">
              <a:defRPr/>
            </a:pPr>
            <a:r>
              <a:rPr lang="el-GR" sz="2400" dirty="0" smtClean="0"/>
              <a:t>      </a:t>
            </a:r>
          </a:p>
          <a:p>
            <a:pPr algn="l" eaLnBrk="1" hangingPunct="1">
              <a:defRPr/>
            </a:pPr>
            <a:r>
              <a:rPr lang="el-GR" sz="2400" smtClean="0"/>
              <a:t>                                                      </a:t>
            </a:r>
            <a:r>
              <a:rPr lang="el-GR" sz="2200" smtClean="0"/>
              <a:t>Νοέμβριος </a:t>
            </a:r>
            <a:r>
              <a:rPr lang="el-GR" sz="2200" dirty="0" smtClean="0"/>
              <a:t>2017</a:t>
            </a:r>
          </a:p>
          <a:p>
            <a:pPr algn="l" eaLnBrk="1" hangingPunct="1">
              <a:defRPr/>
            </a:pPr>
            <a:endParaRPr lang="el-GR" sz="2400" dirty="0" smtClean="0"/>
          </a:p>
        </p:txBody>
      </p:sp>
      <p:sp>
        <p:nvSpPr>
          <p:cNvPr id="2" name="TextBox 1"/>
          <p:cNvSpPr txBox="1"/>
          <p:nvPr/>
        </p:nvSpPr>
        <p:spPr>
          <a:xfrm>
            <a:off x="6660232" y="332656"/>
            <a:ext cx="2232248" cy="246221"/>
          </a:xfrm>
          <a:prstGeom prst="rect">
            <a:avLst/>
          </a:prstGeom>
          <a:noFill/>
        </p:spPr>
        <p:txBody>
          <a:bodyPr wrap="square" rtlCol="0">
            <a:spAutoFit/>
          </a:bodyPr>
          <a:lstStyle/>
          <a:p>
            <a:pPr algn="r"/>
            <a:r>
              <a:rPr lang="en-US" sz="1000" dirty="0" smtClean="0"/>
              <a:t>02/11/2017</a:t>
            </a:r>
            <a:endParaRPr lang="el-GR"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980728"/>
            <a:ext cx="8424863" cy="1584673"/>
          </a:xfrm>
        </p:spPr>
        <p:txBody>
          <a:bodyPr/>
          <a:lstStyle/>
          <a:p>
            <a:pPr>
              <a:defRPr/>
            </a:pPr>
            <a:r>
              <a:rPr lang="en-US" sz="2000" b="1" dirty="0" smtClean="0">
                <a:solidFill>
                  <a:srgbClr val="FFFF00"/>
                </a:solidFill>
                <a:effectLst>
                  <a:outerShdw blurRad="38100" dist="38100" dir="2700000" algn="tl">
                    <a:srgbClr val="000000">
                      <a:alpha val="43137"/>
                    </a:srgbClr>
                  </a:outerShdw>
                </a:effectLst>
                <a:latin typeface="+mn-lt"/>
                <a:ea typeface="+mn-ea"/>
                <a:cs typeface="+mn-cs"/>
              </a:rPr>
              <a:t>6</a:t>
            </a:r>
            <a:r>
              <a:rPr lang="el-GR" sz="2000" b="1" dirty="0" smtClean="0">
                <a:solidFill>
                  <a:srgbClr val="FFFF00"/>
                </a:solidFill>
                <a:effectLst>
                  <a:outerShdw blurRad="38100" dist="38100" dir="2700000" algn="tl">
                    <a:srgbClr val="000000">
                      <a:alpha val="43137"/>
                    </a:srgbClr>
                  </a:outerShdw>
                </a:effectLst>
                <a:latin typeface="+mn-lt"/>
                <a:ea typeface="+mn-ea"/>
                <a:cs typeface="+mn-cs"/>
              </a:rPr>
              <a:t>. Υποχρέωση δέσμευσης του εκτελούντα την επεξεργασία με σύμβαση ή άλλη δεσμευτική πράξη </a:t>
            </a: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179388" y="980729"/>
            <a:ext cx="8569325" cy="5039072"/>
          </a:xfrm>
        </p:spPr>
        <p:txBody>
          <a:bodyPr/>
          <a:lstStyle/>
          <a:p>
            <a:pPr>
              <a:buFont typeface="Wingdings" pitchFamily="2" charset="2"/>
              <a:buChar char="Ø"/>
              <a:defRPr/>
            </a:pPr>
            <a:r>
              <a:rPr lang="el-GR" sz="1900" dirty="0" smtClean="0"/>
              <a:t>Συνάπτεται συμφωνία/σύμβαση μεταξύ του υπεύθυνου επεξεργασίας και του εκτελούντα, η οποία καθορίζει τις υποχρεώσεις/ευθύνες του</a:t>
            </a:r>
          </a:p>
          <a:p>
            <a:pPr lvl="3">
              <a:buFont typeface="Wingdings" pitchFamily="2" charset="2"/>
              <a:buChar char="Ø"/>
              <a:defRPr/>
            </a:pPr>
            <a:endParaRPr lang="el-GR" sz="700" dirty="0" smtClean="0"/>
          </a:p>
          <a:p>
            <a:pPr>
              <a:buFont typeface="Wingdings" pitchFamily="2" charset="2"/>
              <a:buChar char="Ø"/>
              <a:defRPr/>
            </a:pPr>
            <a:r>
              <a:rPr lang="el-GR" sz="1900" dirty="0" smtClean="0"/>
              <a:t>Ο εκτελών επεξεργάζεται τα δεδομένα </a:t>
            </a:r>
            <a:r>
              <a:rPr lang="el-GR" sz="1900" u="sng" dirty="0" smtClean="0"/>
              <a:t>μόνο βάσει καταγεγραμμένων εντολών του υπεύθυνου</a:t>
            </a:r>
          </a:p>
          <a:p>
            <a:pPr lvl="2">
              <a:buFont typeface="Wingdings" pitchFamily="2" charset="2"/>
              <a:buChar char="Ø"/>
              <a:defRPr/>
            </a:pPr>
            <a:endParaRPr lang="el-GR" sz="1100" dirty="0" smtClean="0"/>
          </a:p>
          <a:p>
            <a:pPr>
              <a:buFont typeface="Wingdings" pitchFamily="2" charset="2"/>
              <a:buChar char="Ø"/>
              <a:defRPr/>
            </a:pPr>
            <a:r>
              <a:rPr lang="el-GR" sz="1900" dirty="0" smtClean="0"/>
              <a:t>Θέτει στη διάθεση του υπεύθυνου </a:t>
            </a:r>
            <a:r>
              <a:rPr lang="el-GR" sz="1900" u="sng" dirty="0" smtClean="0"/>
              <a:t>κάθε απαραίτητη πληροφορία</a:t>
            </a:r>
          </a:p>
          <a:p>
            <a:pPr lvl="3">
              <a:buFont typeface="Wingdings" pitchFamily="2" charset="2"/>
              <a:buChar char="Ø"/>
              <a:defRPr/>
            </a:pPr>
            <a:endParaRPr lang="el-GR" sz="700" dirty="0" smtClean="0"/>
          </a:p>
          <a:p>
            <a:pPr>
              <a:buFont typeface="Wingdings" pitchFamily="2" charset="2"/>
              <a:buChar char="Ø"/>
              <a:defRPr/>
            </a:pPr>
            <a:r>
              <a:rPr lang="el-GR" sz="1900" b="1" dirty="0" smtClean="0">
                <a:solidFill>
                  <a:srgbClr val="FFC000"/>
                </a:solidFill>
              </a:rPr>
              <a:t>Ο εκτελών:</a:t>
            </a:r>
          </a:p>
          <a:p>
            <a:pPr>
              <a:defRPr/>
            </a:pPr>
            <a:r>
              <a:rPr lang="el-GR" sz="1900" dirty="0" smtClean="0"/>
              <a:t> Τηρεί αρχείο καταγραφής δραστηριοτήτων επεξεργασίας</a:t>
            </a:r>
          </a:p>
          <a:p>
            <a:pPr lvl="3">
              <a:buFont typeface="Wingdings" pitchFamily="2" charset="2"/>
              <a:buChar char="Ø"/>
              <a:defRPr/>
            </a:pPr>
            <a:endParaRPr lang="el-GR" sz="700" dirty="0" smtClean="0"/>
          </a:p>
          <a:p>
            <a:pPr>
              <a:defRPr/>
            </a:pPr>
            <a:r>
              <a:rPr lang="el-GR" sz="1900" dirty="0" smtClean="0"/>
              <a:t>Συνεργάζεται με την ΑΠΔΠΧ</a:t>
            </a:r>
          </a:p>
          <a:p>
            <a:pPr lvl="3">
              <a:buFont typeface="Wingdings" pitchFamily="2" charset="2"/>
              <a:buChar char="Ø"/>
              <a:defRPr/>
            </a:pPr>
            <a:endParaRPr lang="el-GR" sz="700" dirty="0" smtClean="0"/>
          </a:p>
          <a:p>
            <a:pPr>
              <a:defRPr/>
            </a:pPr>
            <a:r>
              <a:rPr lang="el-GR" sz="1900" dirty="0" smtClean="0"/>
              <a:t>Λαμβάνει κατάλληλα τεχνικά και οργανωτικά μέτρα για τη διασφάλιση της επεξεργασίας</a:t>
            </a:r>
          </a:p>
          <a:p>
            <a:pPr lvl="3">
              <a:buFont typeface="Wingdings" pitchFamily="2" charset="2"/>
              <a:buChar char="Ø"/>
              <a:defRPr/>
            </a:pPr>
            <a:endParaRPr lang="el-GR" sz="700" dirty="0" smtClean="0"/>
          </a:p>
          <a:p>
            <a:pPr>
              <a:defRPr/>
            </a:pPr>
            <a:r>
              <a:rPr lang="el-GR" sz="1900" dirty="0" smtClean="0"/>
              <a:t>Ενημερώνει τον υπεύθυνο επεξεργασίας σε περίπτωση παραβίασης</a:t>
            </a:r>
          </a:p>
          <a:p>
            <a:pPr lvl="3">
              <a:buFont typeface="Wingdings" pitchFamily="2" charset="2"/>
              <a:buChar char="Ø"/>
              <a:defRPr/>
            </a:pPr>
            <a:endParaRPr lang="el-GR" sz="700" dirty="0" smtClean="0"/>
          </a:p>
          <a:p>
            <a:pPr>
              <a:defRPr/>
            </a:pPr>
            <a:r>
              <a:rPr lang="el-GR" sz="1900" dirty="0" smtClean="0"/>
              <a:t>Διορίζει ΥΠΔ</a:t>
            </a:r>
          </a:p>
          <a:p>
            <a:pPr lvl="3">
              <a:buFont typeface="Wingdings" pitchFamily="2" charset="2"/>
              <a:buChar char="Ø"/>
              <a:defRPr/>
            </a:pPr>
            <a:endParaRPr lang="el-GR" sz="700" dirty="0" smtClean="0"/>
          </a:p>
          <a:p>
            <a:pPr>
              <a:defRPr/>
            </a:pPr>
            <a:r>
              <a:rPr lang="el-GR" sz="1900" dirty="0" smtClean="0"/>
              <a:t>Υπόκειται στον έλεγχο της εποπτικής αρχής και κυρώσεις</a:t>
            </a:r>
          </a:p>
          <a:p>
            <a:pPr>
              <a:buFont typeface="Wingdings" pitchFamily="2" charset="2"/>
              <a:buChar char="Ø"/>
              <a:defRPr/>
            </a:pPr>
            <a:endParaRPr lang="el-GR" sz="1900" dirty="0" smtClean="0"/>
          </a:p>
          <a:p>
            <a:pPr>
              <a:buFont typeface="Wingdings" pitchFamily="2" charset="2"/>
              <a:buChar char="Ø"/>
              <a:defRPr/>
            </a:pPr>
            <a:endParaRPr lang="el-GR" sz="1900" dirty="0" smtClean="0"/>
          </a:p>
          <a:p>
            <a:pPr>
              <a:buFont typeface="Wingdings" pitchFamily="2" charset="2"/>
              <a:buChar char="Ø"/>
              <a:defRPr/>
            </a:pPr>
            <a:endParaRPr lang="el-GR" sz="1900" dirty="0" smtClean="0"/>
          </a:p>
          <a:p>
            <a:pPr>
              <a:buFont typeface="Wingdings" pitchFamily="2" charset="2"/>
              <a:buChar char="Ø"/>
              <a:defRPr/>
            </a:pPr>
            <a:endParaRPr lang="el-GR" sz="19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7BF706FF-8D58-43D5-936A-6988769A6076}" type="slidenum">
              <a:rPr lang="el-GR" smtClean="0"/>
              <a:pPr>
                <a:defRPr/>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268413"/>
            <a:ext cx="8496300" cy="2160587"/>
          </a:xfrm>
        </p:spPr>
        <p:txBody>
          <a:bodyPr/>
          <a:lstStyle/>
          <a:p>
            <a:pPr>
              <a:defRPr/>
            </a:pPr>
            <a:r>
              <a:rPr lang="en-US" sz="1800" b="1" dirty="0" smtClean="0"/>
              <a:t/>
            </a:r>
            <a:br>
              <a:rPr lang="en-US" sz="1800" b="1" dirty="0" smtClean="0"/>
            </a:br>
            <a:r>
              <a:rPr lang="en-US" sz="2000" b="1" dirty="0" smtClean="0">
                <a:solidFill>
                  <a:srgbClr val="FFFF00"/>
                </a:solidFill>
                <a:effectLst>
                  <a:outerShdw blurRad="38100" dist="38100" dir="2700000" algn="tl">
                    <a:srgbClr val="000000">
                      <a:alpha val="43137"/>
                    </a:srgbClr>
                  </a:outerShdw>
                </a:effectLst>
                <a:latin typeface="+mn-lt"/>
                <a:ea typeface="+mn-ea"/>
                <a:cs typeface="+mn-cs"/>
              </a:rPr>
              <a:t>7</a:t>
            </a:r>
            <a:r>
              <a:rPr lang="el-GR" sz="2000" b="1" dirty="0" smtClean="0">
                <a:solidFill>
                  <a:srgbClr val="FFFF00"/>
                </a:solidFill>
                <a:effectLst>
                  <a:outerShdw blurRad="38100" dist="38100" dir="2700000" algn="tl">
                    <a:srgbClr val="000000">
                      <a:alpha val="43137"/>
                    </a:srgbClr>
                  </a:outerShdw>
                </a:effectLst>
                <a:latin typeface="+mn-lt"/>
                <a:ea typeface="+mn-ea"/>
                <a:cs typeface="+mn-cs"/>
              </a:rPr>
              <a:t>. Τήρηση αρχείων των δραστηριοτήτων επεξεργασίας</a:t>
            </a:r>
            <a:r>
              <a:rPr lang="en-US" sz="20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
            </a:r>
            <a:br>
              <a:rPr lang="el-GR" sz="2000" b="1" dirty="0" smtClean="0">
                <a:solidFill>
                  <a:srgbClr val="FFFF00"/>
                </a:solidFill>
                <a:effectLst>
                  <a:outerShdw blurRad="38100" dist="38100" dir="2700000" algn="tl">
                    <a:srgbClr val="000000">
                      <a:alpha val="43137"/>
                    </a:srgbClr>
                  </a:outerShdw>
                </a:effectLst>
              </a:rPr>
            </a:br>
            <a:r>
              <a:rPr lang="el-GR" sz="2000" b="1" dirty="0" smtClean="0">
                <a:solidFill>
                  <a:srgbClr val="FFFF00"/>
                </a:solidFill>
                <a:effectLst>
                  <a:outerShdw blurRad="38100" dist="38100" dir="2700000" algn="tl">
                    <a:srgbClr val="000000">
                      <a:alpha val="43137"/>
                    </a:srgbClr>
                  </a:outerShdw>
                </a:effectLst>
              </a:rPr>
              <a:t>(</a:t>
            </a:r>
            <a:r>
              <a:rPr lang="en-US" sz="2000" b="1" dirty="0" smtClean="0">
                <a:solidFill>
                  <a:srgbClr val="FFFF00"/>
                </a:solidFill>
                <a:effectLst>
                  <a:outerShdw blurRad="38100" dist="38100" dir="2700000" algn="tl">
                    <a:srgbClr val="000000">
                      <a:alpha val="43137"/>
                    </a:srgbClr>
                  </a:outerShdw>
                </a:effectLst>
              </a:rPr>
              <a:t>records of processing activities</a:t>
            </a:r>
            <a:r>
              <a:rPr lang="el-GR" sz="2000" b="1" dirty="0" smtClean="0">
                <a:solidFill>
                  <a:srgbClr val="FFFF00"/>
                </a:solidFill>
                <a:effectLst>
                  <a:outerShdw blurRad="38100" dist="38100" dir="2700000" algn="tl">
                    <a:srgbClr val="000000">
                      <a:alpha val="43137"/>
                    </a:srgbClr>
                  </a:outerShdw>
                </a:effectLst>
              </a:rPr>
              <a:t>) </a:t>
            </a:r>
            <a:r>
              <a:rPr lang="el-GR" sz="2200" b="1" dirty="0" smtClean="0">
                <a:solidFill>
                  <a:srgbClr val="FFC000"/>
                </a:solidFill>
              </a:rPr>
              <a:t/>
            </a:r>
            <a:br>
              <a:rPr lang="el-GR" sz="2200" b="1" dirty="0" smtClean="0">
                <a:solidFill>
                  <a:srgbClr val="FFC000"/>
                </a:solidFill>
              </a:rPr>
            </a:b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1556792"/>
            <a:ext cx="8280400" cy="4463008"/>
          </a:xfrm>
        </p:spPr>
        <p:txBody>
          <a:bodyPr/>
          <a:lstStyle/>
          <a:p>
            <a:pPr>
              <a:buFont typeface="Wingdings" pitchFamily="2" charset="2"/>
              <a:buChar char="Ø"/>
              <a:defRPr/>
            </a:pPr>
            <a:r>
              <a:rPr lang="el-GR" sz="2000" dirty="0" smtClean="0"/>
              <a:t>Ο υπεύθυνος επεξεργασίας και ο εκτελών </a:t>
            </a:r>
            <a:r>
              <a:rPr lang="el-GR" sz="2000" b="1" dirty="0" smtClean="0"/>
              <a:t>έχουν υποχρέωση να τηρούν εγγράφως ή ηλεκτρονικά</a:t>
            </a:r>
            <a:r>
              <a:rPr lang="el-GR" sz="2000" dirty="0" smtClean="0"/>
              <a:t> αρχείο δραστηριοτήτων </a:t>
            </a:r>
          </a:p>
          <a:p>
            <a:pPr lvl="3">
              <a:buFontTx/>
              <a:buNone/>
              <a:defRPr/>
            </a:pPr>
            <a:r>
              <a:rPr lang="el-GR" sz="800" dirty="0" smtClean="0"/>
              <a:t>  </a:t>
            </a:r>
          </a:p>
          <a:p>
            <a:pPr>
              <a:buFont typeface="Wingdings" pitchFamily="2" charset="2"/>
              <a:buChar char="Ø"/>
              <a:defRPr/>
            </a:pPr>
            <a:r>
              <a:rPr lang="el-GR" sz="2000" dirty="0" smtClean="0"/>
              <a:t>Οι πληροφορίες στο  εν λόγω αρχείο είναι αντίστοιχες με αυτές που περιλαμβάνει το υφιστάμενο έντυπο Γνωστοποίησης</a:t>
            </a:r>
          </a:p>
          <a:p>
            <a:pPr lvl="3">
              <a:buFontTx/>
              <a:buNone/>
              <a:defRPr/>
            </a:pPr>
            <a:endParaRPr lang="el-GR" sz="800" dirty="0" smtClean="0"/>
          </a:p>
          <a:p>
            <a:pPr>
              <a:buFont typeface="Wingdings" pitchFamily="2" charset="2"/>
              <a:buChar char="Ø"/>
              <a:defRPr/>
            </a:pPr>
            <a:r>
              <a:rPr lang="el-GR" sz="2000" dirty="0" smtClean="0"/>
              <a:t>Το αρχείο τίθεται στη διάθεση της ΑΠΔΠΧ κατόπιν αιτήματος της για άσκηση των αρμοδιοτήτων της</a:t>
            </a:r>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12FC5D18-1AD1-4217-829C-39837C6C9CA5}" type="slidenum">
              <a:rPr lang="el-GR" smtClean="0"/>
              <a:pPr>
                <a:defRPr/>
              </a:pPr>
              <a:t>11</a:t>
            </a:fld>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36EC993-5927-4D4E-A9E2-0A28AE961335}" type="slidenum">
              <a:rPr lang="el-GR" altLang="en-US" sz="1400" smtClean="0">
                <a:latin typeface="Arial" charset="0"/>
              </a:rPr>
              <a:pPr>
                <a:spcBef>
                  <a:spcPct val="0"/>
                </a:spcBef>
                <a:buClrTx/>
                <a:buSzTx/>
                <a:buFontTx/>
                <a:buNone/>
                <a:defRPr/>
              </a:pPr>
              <a:t>12</a:t>
            </a:fld>
            <a:endParaRPr lang="el-GR" altLang="en-US" sz="1400" smtClean="0">
              <a:latin typeface="Arial" charset="0"/>
            </a:endParaRPr>
          </a:p>
        </p:txBody>
      </p:sp>
      <p:sp>
        <p:nvSpPr>
          <p:cNvPr id="6147" name="Rectangle 3"/>
          <p:cNvSpPr>
            <a:spLocks noGrp="1" noChangeArrowheads="1"/>
          </p:cNvSpPr>
          <p:nvPr>
            <p:ph type="body" idx="1"/>
          </p:nvPr>
        </p:nvSpPr>
        <p:spPr>
          <a:xfrm>
            <a:off x="539750" y="260648"/>
            <a:ext cx="8424863" cy="6192540"/>
          </a:xfrm>
          <a:effectLst>
            <a:outerShdw dist="35921" dir="2700000" algn="ctr" rotWithShape="0">
              <a:schemeClr val="bg2"/>
            </a:outerShdw>
          </a:effectLst>
        </p:spPr>
        <p:txBody>
          <a:bodyPr/>
          <a:lstStyle/>
          <a:p>
            <a:pPr>
              <a:buFontTx/>
              <a:buNone/>
              <a:defRPr/>
            </a:pPr>
            <a:r>
              <a:rPr lang="en-US" sz="2000" b="1" dirty="0" smtClean="0">
                <a:solidFill>
                  <a:srgbClr val="FFFF00"/>
                </a:solidFill>
                <a:effectLst/>
              </a:rPr>
              <a:t>8</a:t>
            </a:r>
            <a:r>
              <a:rPr lang="el-GR" sz="2000" b="1" dirty="0" smtClean="0">
                <a:solidFill>
                  <a:srgbClr val="FFFF00"/>
                </a:solidFill>
                <a:effectLst/>
              </a:rPr>
              <a:t>.</a:t>
            </a:r>
            <a:r>
              <a:rPr lang="el-GR" sz="2000" b="1" dirty="0" smtClean="0">
                <a:solidFill>
                  <a:srgbClr val="FFFF00"/>
                </a:solidFill>
                <a:effectLst>
                  <a:outerShdw blurRad="38100" dist="38100" dir="2700000" algn="tl">
                    <a:srgbClr val="000000">
                      <a:alpha val="43137"/>
                    </a:srgbClr>
                  </a:outerShdw>
                </a:effectLst>
              </a:rPr>
              <a:t> Υποχρέωση τήρησης της ασφάλειας της επεξεργασίας</a:t>
            </a:r>
            <a:r>
              <a:rPr lang="en-US" sz="2000" b="1" dirty="0" smtClean="0">
                <a:solidFill>
                  <a:srgbClr val="FFFF00"/>
                </a:solidFill>
                <a:effectLst>
                  <a:outerShdw blurRad="38100" dist="38100" dir="2700000" algn="tl">
                    <a:srgbClr val="000000">
                      <a:alpha val="43137"/>
                    </a:srgbClr>
                  </a:outerShdw>
                </a:effectLst>
              </a:rPr>
              <a:t> (security of processing)</a:t>
            </a:r>
            <a:r>
              <a:rPr lang="el-GR" sz="2000" b="1" dirty="0" smtClean="0">
                <a:solidFill>
                  <a:srgbClr val="FFFF00"/>
                </a:solidFill>
                <a:effectLst>
                  <a:outerShdw blurRad="38100" dist="38100" dir="2700000" algn="tl">
                    <a:srgbClr val="000000">
                      <a:alpha val="43137"/>
                    </a:srgbClr>
                  </a:outerShdw>
                </a:effectLst>
              </a:rPr>
              <a:t>:</a:t>
            </a:r>
          </a:p>
          <a:p>
            <a:pPr>
              <a:buFont typeface="Wingdings" pitchFamily="2" charset="2"/>
              <a:buChar char="Ø"/>
              <a:defRPr/>
            </a:pPr>
            <a:r>
              <a:rPr lang="el-GR" sz="2200" dirty="0" smtClean="0"/>
              <a:t>Ο υπεύθυνος επεξεργασίας ή ο εκτελών την επεξεργασία αξιολογεί τους κινδύνους της επεξεργασίας και εφαρμόζει μέτρα για τον μετριασμό τους π.χ. μέσω κρυπτογράφησης</a:t>
            </a:r>
          </a:p>
          <a:p>
            <a:pPr lvl="1">
              <a:buFontTx/>
              <a:buNone/>
              <a:defRPr/>
            </a:pPr>
            <a:endParaRPr lang="el-GR" sz="1800" dirty="0" smtClean="0"/>
          </a:p>
          <a:p>
            <a:pPr>
              <a:buFont typeface="Wingdings" pitchFamily="2" charset="2"/>
              <a:buChar char="Ø"/>
              <a:defRPr/>
            </a:pPr>
            <a:r>
              <a:rPr lang="el-GR" sz="2200" dirty="0" smtClean="0"/>
              <a:t>Γίνεται εκτίμηση του ενδεδειγμένου επιπέδου ασφαλείας,</a:t>
            </a:r>
          </a:p>
          <a:p>
            <a:pPr>
              <a:buFontTx/>
              <a:buNone/>
              <a:defRPr/>
            </a:pPr>
            <a:r>
              <a:rPr lang="el-GR" sz="2200" dirty="0" smtClean="0"/>
              <a:t>    λαμβάνοντας υπόψη τους κινδύνους που απορρέουν από την</a:t>
            </a:r>
          </a:p>
          <a:p>
            <a:pPr>
              <a:buFontTx/>
              <a:buNone/>
              <a:defRPr/>
            </a:pPr>
            <a:r>
              <a:rPr lang="el-GR" sz="2200" dirty="0" smtClean="0"/>
              <a:t>    επεξεργασία (π.χ. από παράνομη καταστροφή, απώλεια </a:t>
            </a:r>
            <a:r>
              <a:rPr lang="el-GR" sz="2200" dirty="0" err="1" smtClean="0"/>
              <a:t>κ.λ.π</a:t>
            </a:r>
            <a:r>
              <a:rPr lang="el-GR" sz="2200" dirty="0" smtClean="0"/>
              <a:t>.)</a:t>
            </a:r>
          </a:p>
          <a:p>
            <a:pPr lvl="1">
              <a:buFontTx/>
              <a:buNone/>
              <a:defRPr/>
            </a:pPr>
            <a:endParaRPr lang="el-GR" sz="1800" dirty="0" smtClean="0"/>
          </a:p>
          <a:p>
            <a:pPr>
              <a:buFont typeface="Wingdings" pitchFamily="2" charset="2"/>
              <a:buChar char="Ø"/>
              <a:defRPr/>
            </a:pPr>
            <a:r>
              <a:rPr lang="el-GR" sz="2200" dirty="0" smtClean="0"/>
              <a:t>Η τήρηση εγκεκριμένου κώδικα δεοντολογίας ή εγκεκριμένου</a:t>
            </a:r>
          </a:p>
          <a:p>
            <a:pPr>
              <a:buFontTx/>
              <a:buNone/>
              <a:defRPr/>
            </a:pPr>
            <a:r>
              <a:rPr lang="el-GR" sz="2200" dirty="0" smtClean="0"/>
              <a:t>    μηχανισμού πιστοποίησης είναι στοιχείο συμμόρφωσης</a:t>
            </a:r>
          </a:p>
          <a:p>
            <a:pPr>
              <a:buFontTx/>
              <a:buNone/>
              <a:defRPr/>
            </a:pPr>
            <a:endParaRPr lang="el-GR" sz="2200" dirty="0" smtClean="0"/>
          </a:p>
          <a:p>
            <a:pPr>
              <a:buFontTx/>
              <a:buNone/>
              <a:defRPr/>
            </a:pPr>
            <a:endParaRPr lang="el-GR" sz="2200" dirty="0" smtClean="0"/>
          </a:p>
          <a:p>
            <a:pPr>
              <a:buFontTx/>
              <a:buNone/>
              <a:defRPr/>
            </a:pPr>
            <a:endParaRPr lang="el-GR" sz="22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B3C91BC-9F35-42BA-A6E5-4F13B7B8FF84}" type="slidenum">
              <a:rPr lang="el-GR" altLang="en-US" sz="1400" smtClean="0">
                <a:latin typeface="Arial" charset="0"/>
              </a:rPr>
              <a:pPr>
                <a:spcBef>
                  <a:spcPct val="0"/>
                </a:spcBef>
                <a:buClrTx/>
                <a:buSzTx/>
                <a:buFontTx/>
                <a:buNone/>
                <a:defRPr/>
              </a:pPr>
              <a:t>13</a:t>
            </a:fld>
            <a:endParaRPr lang="el-GR" altLang="en-US" sz="1400" smtClean="0">
              <a:latin typeface="Arial" charset="0"/>
            </a:endParaRPr>
          </a:p>
        </p:txBody>
      </p:sp>
      <p:sp>
        <p:nvSpPr>
          <p:cNvPr id="6147" name="Rectangle 3"/>
          <p:cNvSpPr>
            <a:spLocks noGrp="1" noChangeArrowheads="1"/>
          </p:cNvSpPr>
          <p:nvPr>
            <p:ph type="body" idx="1"/>
          </p:nvPr>
        </p:nvSpPr>
        <p:spPr>
          <a:xfrm>
            <a:off x="539750" y="188640"/>
            <a:ext cx="8353425" cy="6264548"/>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n-US" sz="2200" b="1" dirty="0" smtClean="0">
                <a:solidFill>
                  <a:srgbClr val="FFFF00"/>
                </a:solidFill>
                <a:effectLst>
                  <a:outerShdw blurRad="38100" dist="38100" dir="2700000" algn="tl">
                    <a:srgbClr val="000000">
                      <a:alpha val="43137"/>
                    </a:srgbClr>
                  </a:outerShdw>
                </a:effectLst>
              </a:rPr>
              <a:t>9</a:t>
            </a:r>
            <a:r>
              <a:rPr lang="el-GR" sz="2200" b="1" dirty="0" smtClean="0">
                <a:solidFill>
                  <a:srgbClr val="FFFF00"/>
                </a:solidFill>
                <a:effectLst>
                  <a:outerShdw blurRad="38100" dist="38100" dir="2700000" algn="tl">
                    <a:srgbClr val="000000">
                      <a:alpha val="43137"/>
                    </a:srgbClr>
                  </a:outerShdw>
                </a:effectLst>
              </a:rPr>
              <a:t>. </a:t>
            </a:r>
            <a:r>
              <a:rPr lang="el-GR" sz="2400" b="1" dirty="0" smtClean="0">
                <a:solidFill>
                  <a:srgbClr val="FFFF00"/>
                </a:solidFill>
                <a:effectLst>
                  <a:outerShdw blurRad="38100" dist="38100" dir="2700000" algn="tl">
                    <a:srgbClr val="000000">
                      <a:alpha val="43137"/>
                    </a:srgbClr>
                  </a:outerShdw>
                </a:effectLst>
              </a:rPr>
              <a:t>Εκτίμηση αντικτύπου</a:t>
            </a:r>
            <a:r>
              <a:rPr lang="en-US" sz="2400" b="1" dirty="0" smtClean="0">
                <a:solidFill>
                  <a:srgbClr val="FFFF00"/>
                </a:solidFill>
                <a:effectLst>
                  <a:outerShdw blurRad="38100" dist="38100" dir="2700000" algn="tl">
                    <a:srgbClr val="000000">
                      <a:alpha val="43137"/>
                    </a:srgbClr>
                  </a:outerShdw>
                </a:effectLst>
              </a:rPr>
              <a:t> (impact assessment)</a:t>
            </a:r>
            <a:r>
              <a:rPr lang="el-GR" sz="2400" b="1" dirty="0" smtClean="0">
                <a:solidFill>
                  <a:srgbClr val="FFFF00"/>
                </a:solidFill>
                <a:effectLst>
                  <a:outerShdw blurRad="38100" dist="38100" dir="2700000" algn="tl">
                    <a:srgbClr val="000000">
                      <a:alpha val="43137"/>
                    </a:srgbClr>
                  </a:outerShdw>
                </a:effectLst>
              </a:rPr>
              <a:t>  (Άρθρο 35):</a:t>
            </a:r>
          </a:p>
          <a:p>
            <a:pPr>
              <a:buFont typeface="Wingdings" pitchFamily="2" charset="2"/>
              <a:buChar char="Ø"/>
              <a:defRPr/>
            </a:pPr>
            <a:r>
              <a:rPr lang="el-GR" sz="2400" dirty="0" smtClean="0"/>
              <a:t>Σημαντικό εργαλείο συμμόρφωσης με την Αρχή της Λογοδοσίας</a:t>
            </a:r>
          </a:p>
          <a:p>
            <a:pPr>
              <a:buFont typeface="Wingdings" pitchFamily="2" charset="2"/>
              <a:buChar char="Ø"/>
              <a:defRPr/>
            </a:pPr>
            <a:r>
              <a:rPr lang="el-GR" sz="2400" dirty="0" smtClean="0"/>
              <a:t>Εντοπίζει τους κινδύνους της επεξεργασίας και καθορίζει τα μέτρα που θα ληφθούν για αντιμετώπιση / ελαχιστοποίηση τους</a:t>
            </a:r>
          </a:p>
          <a:p>
            <a:pPr>
              <a:buFontTx/>
              <a:buNone/>
              <a:defRPr/>
            </a:pPr>
            <a:endParaRPr lang="el-GR" sz="2400" dirty="0" smtClean="0"/>
          </a:p>
          <a:p>
            <a:pPr>
              <a:buFont typeface="Wingdings" pitchFamily="2" charset="2"/>
              <a:buChar char="Ø"/>
              <a:defRPr/>
            </a:pPr>
            <a:r>
              <a:rPr lang="el-GR" sz="2400" b="1" dirty="0" smtClean="0">
                <a:solidFill>
                  <a:srgbClr val="FFC000"/>
                </a:solidFill>
              </a:rPr>
              <a:t>Διενεργείται από τον υπεύθυνο επεξεργασίας με τη βοήθεια/συμβουλή του ΥΠΔ: </a:t>
            </a:r>
          </a:p>
          <a:p>
            <a:pPr>
              <a:defRPr/>
            </a:pPr>
            <a:r>
              <a:rPr lang="el-GR" sz="2400" dirty="0" smtClean="0"/>
              <a:t>Μόνο όταν υπάρχει υψηλός κίνδυνος (ιδίως με τη χρήση νέων τεχνολογιών) για τα δικαιώματα και τις ελευθερίες των φυσικών προσώπων (περιλαμβανομένων και επεξεργασιών πριν τις 25.05.2018)</a:t>
            </a:r>
          </a:p>
          <a:p>
            <a:pPr>
              <a:defRPr/>
            </a:pPr>
            <a:endParaRPr lang="el-GR" sz="24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B3C91BC-9F35-42BA-A6E5-4F13B7B8FF84}" type="slidenum">
              <a:rPr lang="el-GR" altLang="en-US" sz="1400" smtClean="0">
                <a:latin typeface="Arial" charset="0"/>
              </a:rPr>
              <a:pPr>
                <a:spcBef>
                  <a:spcPct val="0"/>
                </a:spcBef>
                <a:buClrTx/>
                <a:buSzTx/>
                <a:buFontTx/>
                <a:buNone/>
                <a:defRPr/>
              </a:pPr>
              <a:t>14</a:t>
            </a:fld>
            <a:endParaRPr lang="el-GR" altLang="en-US" sz="1400" smtClean="0">
              <a:latin typeface="Arial" charset="0"/>
            </a:endParaRPr>
          </a:p>
        </p:txBody>
      </p:sp>
      <p:sp>
        <p:nvSpPr>
          <p:cNvPr id="6147" name="Rectangle 3"/>
          <p:cNvSpPr>
            <a:spLocks noGrp="1" noChangeArrowheads="1"/>
          </p:cNvSpPr>
          <p:nvPr>
            <p:ph type="body" idx="1"/>
          </p:nvPr>
        </p:nvSpPr>
        <p:spPr>
          <a:xfrm>
            <a:off x="395536" y="188640"/>
            <a:ext cx="8497639" cy="6264548"/>
          </a:xfrm>
          <a:effectLst>
            <a:outerShdw dist="35921" dir="2700000" algn="ctr" rotWithShape="0">
              <a:schemeClr val="bg2"/>
            </a:outerShdw>
          </a:effectLst>
        </p:spPr>
        <p:txBody>
          <a:bodyPr/>
          <a:lstStyle/>
          <a:p>
            <a:pPr eaLnBrk="1" hangingPunct="1">
              <a:buFontTx/>
              <a:buNone/>
              <a:defRPr/>
            </a:pPr>
            <a:endParaRPr lang="el-GR" sz="1000" dirty="0" smtClean="0"/>
          </a:p>
          <a:p>
            <a:pPr algn="ctr">
              <a:buFontTx/>
              <a:buNone/>
              <a:defRPr/>
            </a:pPr>
            <a:r>
              <a:rPr lang="el-GR" sz="2200" b="1" dirty="0" smtClean="0">
                <a:solidFill>
                  <a:srgbClr val="FFFF00"/>
                </a:solidFill>
                <a:effectLst>
                  <a:outerShdw blurRad="38100" dist="38100" dir="2700000" algn="tl">
                    <a:srgbClr val="000000">
                      <a:alpha val="43137"/>
                    </a:srgbClr>
                  </a:outerShdw>
                </a:effectLst>
              </a:rPr>
              <a:t>Εκτίμηση Αντικτύπου</a:t>
            </a:r>
            <a:r>
              <a:rPr lang="en-US" sz="2200" b="1" dirty="0" smtClean="0">
                <a:solidFill>
                  <a:srgbClr val="FFFF00"/>
                </a:solidFill>
                <a:effectLst>
                  <a:outerShdw blurRad="38100" dist="38100" dir="2700000" algn="tl">
                    <a:srgbClr val="000000">
                      <a:alpha val="43137"/>
                    </a:srgbClr>
                  </a:outerShdw>
                </a:effectLst>
              </a:rPr>
              <a:t> + </a:t>
            </a:r>
            <a:r>
              <a:rPr lang="el-GR" sz="2200" b="1" dirty="0" smtClean="0">
                <a:solidFill>
                  <a:srgbClr val="FFFF00"/>
                </a:solidFill>
                <a:effectLst>
                  <a:outerShdw blurRad="38100" dist="38100" dir="2700000" algn="tl">
                    <a:srgbClr val="000000">
                      <a:alpha val="43137"/>
                    </a:srgbClr>
                  </a:outerShdw>
                </a:effectLst>
              </a:rPr>
              <a:t>Προηγούμενη Διαβούλευση =</a:t>
            </a:r>
          </a:p>
          <a:p>
            <a:pPr algn="ctr">
              <a:buFontTx/>
              <a:buNone/>
              <a:defRPr/>
            </a:pPr>
            <a:r>
              <a:rPr lang="el-GR" sz="2200" b="1" dirty="0" smtClean="0">
                <a:solidFill>
                  <a:srgbClr val="FFFF00"/>
                </a:solidFill>
                <a:effectLst>
                  <a:outerShdw blurRad="38100" dist="38100" dir="2700000" algn="tl">
                    <a:srgbClr val="000000">
                      <a:alpha val="43137"/>
                    </a:srgbClr>
                  </a:outerShdw>
                </a:effectLst>
              </a:rPr>
              <a:t>4 + 1 βήματα:</a:t>
            </a:r>
          </a:p>
          <a:p>
            <a:pPr lvl="3">
              <a:buFontTx/>
              <a:buNone/>
              <a:defRPr/>
            </a:pPr>
            <a:endParaRPr lang="en-US" sz="700" dirty="0" smtClean="0"/>
          </a:p>
          <a:p>
            <a:pPr>
              <a:buFontTx/>
              <a:buNone/>
              <a:defRPr/>
            </a:pPr>
            <a:r>
              <a:rPr lang="en-US" sz="2000" dirty="0" smtClean="0"/>
              <a:t> 1. </a:t>
            </a:r>
            <a:r>
              <a:rPr lang="el-GR" sz="2400" dirty="0" smtClean="0"/>
              <a:t>Περιγραφή / σκοπός του προτεινόμενου μέτρου</a:t>
            </a:r>
            <a:endParaRPr lang="en-US" sz="2400" dirty="0" smtClean="0"/>
          </a:p>
          <a:p>
            <a:pPr>
              <a:buFontTx/>
              <a:buNone/>
              <a:defRPr/>
            </a:pPr>
            <a:r>
              <a:rPr lang="en-US" sz="2400" dirty="0" smtClean="0"/>
              <a:t> 2. </a:t>
            </a:r>
            <a:r>
              <a:rPr lang="el-GR" sz="2400" dirty="0" smtClean="0"/>
              <a:t>Νομική βάση</a:t>
            </a:r>
            <a:r>
              <a:rPr lang="en-US" sz="2400" dirty="0" smtClean="0"/>
              <a:t>, </a:t>
            </a:r>
            <a:r>
              <a:rPr lang="el-GR" sz="2400" dirty="0" smtClean="0"/>
              <a:t>αναγκαιότητα</a:t>
            </a:r>
            <a:r>
              <a:rPr lang="en-US" sz="2400" dirty="0" smtClean="0"/>
              <a:t>, </a:t>
            </a:r>
            <a:r>
              <a:rPr lang="el-GR" sz="2400" dirty="0" smtClean="0"/>
              <a:t>ελαχιστοποίηση των δεδομένων</a:t>
            </a:r>
            <a:endParaRPr lang="en-US" sz="2400" dirty="0" smtClean="0"/>
          </a:p>
          <a:p>
            <a:pPr>
              <a:buFontTx/>
              <a:buNone/>
              <a:defRPr/>
            </a:pPr>
            <a:r>
              <a:rPr lang="en-US" sz="2400" dirty="0" smtClean="0"/>
              <a:t> 3. </a:t>
            </a:r>
            <a:r>
              <a:rPr lang="el-GR" sz="2400" dirty="0" smtClean="0"/>
              <a:t>Αναγνώριση /εντοπισμός πιθανών κινδύνων</a:t>
            </a:r>
            <a:endParaRPr lang="en-US" sz="2400" dirty="0" smtClean="0"/>
          </a:p>
          <a:p>
            <a:pPr>
              <a:buFontTx/>
              <a:buNone/>
              <a:defRPr/>
            </a:pPr>
            <a:r>
              <a:rPr lang="en-US" sz="2400" dirty="0" smtClean="0"/>
              <a:t> 4. </a:t>
            </a:r>
            <a:r>
              <a:rPr lang="el-GR" sz="2400" dirty="0" smtClean="0"/>
              <a:t>Αναγνώριση /εντοπισμός μέτρων μετριασμού/ ελαχιστοποίησης των εν λόγω κινδύνων</a:t>
            </a:r>
            <a:endParaRPr lang="en-US" sz="2400" dirty="0" smtClean="0"/>
          </a:p>
          <a:p>
            <a:pPr>
              <a:buFontTx/>
              <a:buNone/>
              <a:defRPr/>
            </a:pPr>
            <a:endParaRPr lang="en-US" sz="2400" dirty="0" smtClean="0"/>
          </a:p>
          <a:p>
            <a:pPr>
              <a:buFontTx/>
              <a:buNone/>
              <a:defRPr/>
            </a:pPr>
            <a:r>
              <a:rPr lang="en-US" sz="2400" dirty="0" smtClean="0"/>
              <a:t> 5. </a:t>
            </a:r>
            <a:r>
              <a:rPr lang="el-GR" sz="2400" dirty="0" smtClean="0"/>
              <a:t>Αν ο υπεύθυνος επεξεργασίας δεν μπορεί να βρει οποιαδήποτε μέτρα που να μετριάζουν/ελαχιστοποιούν τους κινδύνους ή εάν δεν είναι </a:t>
            </a:r>
            <a:r>
              <a:rPr lang="en-US" sz="2400" dirty="0" smtClean="0"/>
              <a:t>100% </a:t>
            </a:r>
            <a:r>
              <a:rPr lang="el-GR" sz="2400" dirty="0" smtClean="0"/>
              <a:t>βέβαιος ότι τα προτεινόμενα μέτρα μετριάζουν/ελαχιστοποιούν τους κινδύνους, </a:t>
            </a:r>
            <a:r>
              <a:rPr lang="el-GR" sz="2400" b="1" dirty="0" smtClean="0">
                <a:solidFill>
                  <a:srgbClr val="FFC000"/>
                </a:solidFill>
              </a:rPr>
              <a:t>ΘΑ ΠΡΕΠΕΙ </a:t>
            </a:r>
            <a:r>
              <a:rPr lang="el-GR" sz="2400" dirty="0" smtClean="0"/>
              <a:t>να διαβουλεύεται με το Γραφείο μου</a:t>
            </a:r>
            <a:endParaRPr lang="en-US"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E1EEEC2-0029-449A-9B9B-27AC4766C115}" type="slidenum">
              <a:rPr lang="el-GR" altLang="en-US" sz="1400" smtClean="0">
                <a:latin typeface="Arial" charset="0"/>
              </a:rPr>
              <a:pPr>
                <a:spcBef>
                  <a:spcPct val="0"/>
                </a:spcBef>
                <a:buClrTx/>
                <a:buSzTx/>
                <a:buFontTx/>
                <a:buNone/>
                <a:defRPr/>
              </a:pPr>
              <a:t>15</a:t>
            </a:fld>
            <a:endParaRPr lang="el-GR" altLang="en-US" sz="1400" smtClean="0">
              <a:latin typeface="Arial" charset="0"/>
            </a:endParaRPr>
          </a:p>
        </p:txBody>
      </p:sp>
      <p:sp>
        <p:nvSpPr>
          <p:cNvPr id="6147" name="Rectangle 3"/>
          <p:cNvSpPr>
            <a:spLocks noGrp="1" noChangeArrowheads="1"/>
          </p:cNvSpPr>
          <p:nvPr>
            <p:ph type="body" idx="1"/>
          </p:nvPr>
        </p:nvSpPr>
        <p:spPr>
          <a:xfrm>
            <a:off x="395288" y="260648"/>
            <a:ext cx="8748712" cy="6048077"/>
          </a:xfrm>
          <a:effectLst>
            <a:outerShdw dist="35921" dir="2700000" algn="ctr" rotWithShape="0">
              <a:schemeClr val="bg2"/>
            </a:outerShdw>
          </a:effectLst>
        </p:spPr>
        <p:txBody>
          <a:bodyPr/>
          <a:lstStyle/>
          <a:p>
            <a:pPr>
              <a:buNone/>
              <a:defRPr/>
            </a:pPr>
            <a:r>
              <a:rPr lang="el-GR" sz="24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1</a:t>
            </a:r>
            <a:r>
              <a:rPr lang="en-US" sz="2000" b="1" dirty="0" smtClean="0">
                <a:solidFill>
                  <a:srgbClr val="FFFF00"/>
                </a:solidFill>
                <a:effectLst>
                  <a:outerShdw blurRad="38100" dist="38100" dir="2700000" algn="tl">
                    <a:srgbClr val="000000">
                      <a:alpha val="43137"/>
                    </a:srgbClr>
                  </a:outerShdw>
                </a:effectLst>
              </a:rPr>
              <a:t>0</a:t>
            </a:r>
            <a:r>
              <a:rPr lang="el-GR" sz="2000" b="1" dirty="0" smtClean="0">
                <a:solidFill>
                  <a:srgbClr val="FFFF00"/>
                </a:solidFill>
                <a:effectLst>
                  <a:outerShdw blurRad="38100" dist="38100" dir="2700000" algn="tl">
                    <a:srgbClr val="000000">
                      <a:alpha val="43137"/>
                    </a:srgbClr>
                  </a:outerShdw>
                </a:effectLst>
              </a:rPr>
              <a:t>. Υποχρέωση ορισμού Υπεύθυνου Προστασίας Δεδομένων (ΥΠΔ)</a:t>
            </a:r>
            <a:r>
              <a:rPr lang="en-US" sz="2000" b="1" dirty="0" smtClean="0">
                <a:solidFill>
                  <a:srgbClr val="FFFF00"/>
                </a:solidFill>
                <a:effectLst>
                  <a:outerShdw blurRad="38100" dist="38100" dir="2700000" algn="tl">
                    <a:srgbClr val="000000">
                      <a:alpha val="43137"/>
                    </a:srgbClr>
                  </a:outerShdw>
                </a:effectLst>
              </a:rPr>
              <a:t> (designation of a data protection officer)</a:t>
            </a:r>
            <a:endParaRPr lang="el-GR" sz="2000" b="1" dirty="0" smtClean="0">
              <a:solidFill>
                <a:srgbClr val="FFFF00"/>
              </a:solidFill>
              <a:effectLst>
                <a:outerShdw blurRad="38100" dist="38100" dir="2700000" algn="tl">
                  <a:srgbClr val="000000">
                    <a:alpha val="43137"/>
                  </a:srgbClr>
                </a:outerShdw>
              </a:effectLst>
            </a:endParaRPr>
          </a:p>
          <a:p>
            <a:pPr lvl="7">
              <a:buFontTx/>
              <a:buNone/>
              <a:defRPr/>
            </a:pPr>
            <a:endParaRPr lang="el-GR" sz="1000" b="1" dirty="0" smtClean="0">
              <a:solidFill>
                <a:srgbClr val="FFFF00"/>
              </a:solidFill>
              <a:effectLst>
                <a:outerShdw blurRad="38100" dist="38100" dir="2700000" algn="tl">
                  <a:srgbClr val="000000">
                    <a:alpha val="43137"/>
                  </a:srgbClr>
                </a:outerShdw>
              </a:effectLst>
            </a:endParaRPr>
          </a:p>
          <a:p>
            <a:pPr>
              <a:defRPr/>
            </a:pPr>
            <a:r>
              <a:rPr lang="el-GR" sz="1800" dirty="0" smtClean="0"/>
              <a:t>Συμβουλεύει την διεύθυνση για τα αναγκαία τεχνικά και οργανωτικά μέτρα που πρέπει να ληφθούν για συμμόρφωση με τον Κανονισμό καθώς και στη σύνταξη πολιτικών ασφάλειας </a:t>
            </a:r>
          </a:p>
          <a:p>
            <a:pPr lvl="3">
              <a:defRPr/>
            </a:pPr>
            <a:endParaRPr lang="el-GR" sz="600" dirty="0" smtClean="0"/>
          </a:p>
          <a:p>
            <a:pPr>
              <a:defRPr/>
            </a:pPr>
            <a:r>
              <a:rPr lang="el-GR" sz="1800" dirty="0" smtClean="0"/>
              <a:t>Συλλέγει πληροφορίες από τα διάφορα τμήματα για να αναγνωρίσει τις δραστηριότητες του οργανισμού (</a:t>
            </a:r>
            <a:r>
              <a:rPr lang="en-US" sz="1800" dirty="0" smtClean="0"/>
              <a:t>IT, Marketing, HR, </a:t>
            </a:r>
            <a:r>
              <a:rPr lang="el-GR" sz="1800" dirty="0" smtClean="0"/>
              <a:t>νομικό </a:t>
            </a:r>
            <a:r>
              <a:rPr lang="el-GR" sz="1800" dirty="0" err="1" smtClean="0"/>
              <a:t>κ.λ.π</a:t>
            </a:r>
            <a:r>
              <a:rPr lang="el-GR" sz="1800" dirty="0" smtClean="0"/>
              <a:t>.) </a:t>
            </a:r>
          </a:p>
          <a:p>
            <a:pPr lvl="3">
              <a:defRPr/>
            </a:pPr>
            <a:endParaRPr lang="el-GR" sz="600" dirty="0" smtClean="0"/>
          </a:p>
          <a:p>
            <a:pPr>
              <a:defRPr/>
            </a:pPr>
            <a:r>
              <a:rPr lang="el-GR" sz="1800" dirty="0" smtClean="0"/>
              <a:t>Βοηθά τη διεύθυνση να καταρτίσει και να επικαιροποιεί το αρχείο δραστηριοτήτων</a:t>
            </a:r>
          </a:p>
          <a:p>
            <a:pPr lvl="3">
              <a:defRPr/>
            </a:pPr>
            <a:endParaRPr lang="el-GR" sz="600" i="1" dirty="0" smtClean="0"/>
          </a:p>
          <a:p>
            <a:pPr>
              <a:defRPr/>
            </a:pPr>
            <a:r>
              <a:rPr lang="el-GR" sz="1800" dirty="0" smtClean="0"/>
              <a:t>Αναλύει και ελέγχει κατά πόσον οι επεξεργασίες είναι σύμφωνες με τον Κανονισμό και ενημερώνει τη διεύθυνση </a:t>
            </a:r>
          </a:p>
          <a:p>
            <a:pPr lvl="3">
              <a:defRPr/>
            </a:pPr>
            <a:endParaRPr lang="en-US" sz="600" dirty="0" smtClean="0"/>
          </a:p>
          <a:p>
            <a:pPr>
              <a:defRPr/>
            </a:pPr>
            <a:r>
              <a:rPr lang="el-GR" sz="1800" dirty="0" smtClean="0"/>
              <a:t>Συμβουλεύει την διεύθυνση, εάν του ζητηθεί για τη διενέργεια Εκτίμησης Αντικτύπου (ΕΑ) </a:t>
            </a:r>
          </a:p>
          <a:p>
            <a:pPr lvl="3">
              <a:defRPr/>
            </a:pPr>
            <a:endParaRPr lang="el-GR" sz="600" u="sng" dirty="0" smtClean="0"/>
          </a:p>
          <a:p>
            <a:pPr>
              <a:defRPr/>
            </a:pPr>
            <a:r>
              <a:rPr lang="el-GR" sz="1800" dirty="0" smtClean="0"/>
              <a:t>Εκπαιδεύει και συμβουλεύει το προσωπικό του οργανισμού για ορθή εφαρμογή του Κανονισμού</a:t>
            </a:r>
          </a:p>
          <a:p>
            <a:pPr lvl="3">
              <a:defRPr/>
            </a:pPr>
            <a:endParaRPr lang="el-GR" sz="600" dirty="0" smtClean="0"/>
          </a:p>
          <a:p>
            <a:pPr>
              <a:defRPr/>
            </a:pPr>
            <a:r>
              <a:rPr lang="el-GR" sz="1800" dirty="0" smtClean="0"/>
              <a:t>Βοηθά τα υποκείμενα των δεδομένων να ασκούν τα δικαιώματα τους</a:t>
            </a:r>
          </a:p>
          <a:p>
            <a:pPr lvl="4">
              <a:defRPr/>
            </a:pPr>
            <a:endParaRPr lang="el-GR" sz="600" dirty="0" smtClean="0"/>
          </a:p>
          <a:p>
            <a:pPr>
              <a:defRPr/>
            </a:pPr>
            <a:r>
              <a:rPr lang="el-GR" sz="1800" dirty="0" smtClean="0"/>
              <a:t>Συνεργάζεται με την ΑΠΔΠΧ</a:t>
            </a:r>
          </a:p>
          <a:p>
            <a:pPr>
              <a:defRPr/>
            </a:pPr>
            <a:endParaRPr lang="el-GR" sz="2000" dirty="0" smtClean="0"/>
          </a:p>
          <a:p>
            <a:pPr lvl="4">
              <a:defRPr/>
            </a:pPr>
            <a:endParaRPr lang="el-GR" sz="800" dirty="0" smtClean="0"/>
          </a:p>
          <a:p>
            <a:pPr lvl="4">
              <a:defRPr/>
            </a:pPr>
            <a:endParaRPr lang="el-GR" sz="800" dirty="0" smtClean="0">
              <a:solidFill>
                <a:srgbClr val="FF0000"/>
              </a:solidFill>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7D403E36-8CC6-4183-95AD-B57C386D8773}" type="slidenum">
              <a:rPr lang="el-GR" altLang="en-US" sz="1400" smtClean="0">
                <a:latin typeface="Arial" charset="0"/>
              </a:rPr>
              <a:pPr>
                <a:spcBef>
                  <a:spcPct val="0"/>
                </a:spcBef>
                <a:buClrTx/>
                <a:buSzTx/>
                <a:buFontTx/>
                <a:buNone/>
                <a:defRPr/>
              </a:pPr>
              <a:t>16</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569325" cy="6192838"/>
          </a:xfrm>
          <a:effectLst>
            <a:outerShdw dist="35921" dir="2700000" algn="ctr" rotWithShape="0">
              <a:schemeClr val="bg2"/>
            </a:outerShdw>
          </a:effectLst>
        </p:spPr>
        <p:txBody>
          <a:bodyPr/>
          <a:lstStyle/>
          <a:p>
            <a:pPr marL="457200" indent="-457200">
              <a:buFontTx/>
              <a:buNone/>
              <a:defRPr/>
            </a:pPr>
            <a:r>
              <a:rPr lang="el-GR" sz="2400" b="1" dirty="0" smtClean="0">
                <a:solidFill>
                  <a:srgbClr val="FFFF00"/>
                </a:solidFill>
                <a:effectLst>
                  <a:outerShdw blurRad="38100" dist="38100" dir="2700000" algn="tl">
                    <a:srgbClr val="000000">
                      <a:alpha val="43137"/>
                    </a:srgbClr>
                  </a:outerShdw>
                </a:effectLst>
              </a:rPr>
              <a:t>1</a:t>
            </a:r>
            <a:r>
              <a:rPr lang="en-US" sz="2400" b="1" dirty="0" smtClean="0">
                <a:solidFill>
                  <a:srgbClr val="FFFF00"/>
                </a:solidFill>
                <a:effectLst>
                  <a:outerShdw blurRad="38100" dist="38100" dir="2700000" algn="tl">
                    <a:srgbClr val="000000">
                      <a:alpha val="43137"/>
                    </a:srgbClr>
                  </a:outerShdw>
                </a:effectLst>
              </a:rPr>
              <a:t>1</a:t>
            </a:r>
            <a:r>
              <a:rPr lang="el-GR" sz="2400" b="1" dirty="0" smtClean="0">
                <a:solidFill>
                  <a:srgbClr val="FFFF00"/>
                </a:solidFill>
                <a:effectLst>
                  <a:outerShdw blurRad="38100" dist="38100" dir="2700000" algn="tl">
                    <a:srgbClr val="000000">
                      <a:alpha val="43137"/>
                    </a:srgbClr>
                  </a:outerShdw>
                </a:effectLst>
              </a:rPr>
              <a:t>. Τήρηση κώδικα δεοντολογίας</a:t>
            </a:r>
            <a:r>
              <a:rPr lang="en-US" sz="2400" b="1" dirty="0" smtClean="0">
                <a:solidFill>
                  <a:srgbClr val="FFFF00"/>
                </a:solidFill>
                <a:effectLst>
                  <a:outerShdw blurRad="38100" dist="38100" dir="2700000" algn="tl">
                    <a:srgbClr val="000000">
                      <a:alpha val="43137"/>
                    </a:srgbClr>
                  </a:outerShdw>
                </a:effectLst>
              </a:rPr>
              <a:t> (code of conduct)</a:t>
            </a:r>
            <a:endParaRPr lang="el-GR" sz="2400" b="1" dirty="0" smtClean="0">
              <a:solidFill>
                <a:srgbClr val="FFFF00"/>
              </a:solidFill>
              <a:effectLst>
                <a:outerShdw blurRad="38100" dist="38100" dir="2700000" algn="tl">
                  <a:srgbClr val="000000">
                    <a:alpha val="43137"/>
                  </a:srgbClr>
                </a:outerShdw>
              </a:effectLst>
            </a:endParaRPr>
          </a:p>
          <a:p>
            <a:pPr marL="1257300" lvl="2" indent="-457200">
              <a:buFontTx/>
              <a:buNone/>
              <a:defRPr/>
            </a:pPr>
            <a:r>
              <a:rPr lang="el-GR" sz="1600" b="1" dirty="0" smtClean="0">
                <a:solidFill>
                  <a:srgbClr val="FFFF00"/>
                </a:solidFill>
                <a:effectLst>
                  <a:outerShdw blurRad="38100" dist="38100" dir="2700000" algn="tl">
                    <a:srgbClr val="000000">
                      <a:alpha val="43137"/>
                    </a:srgbClr>
                  </a:outerShdw>
                </a:effectLst>
              </a:rPr>
              <a:t>      </a:t>
            </a:r>
          </a:p>
          <a:p>
            <a:pPr>
              <a:defRPr/>
            </a:pPr>
            <a:r>
              <a:rPr lang="el-GR" sz="2000" dirty="0" smtClean="0">
                <a:effectLst>
                  <a:outerShdw blurRad="38100" dist="38100" dir="2700000" algn="tl">
                    <a:srgbClr val="000000">
                      <a:alpha val="43137"/>
                    </a:srgbClr>
                  </a:outerShdw>
                </a:effectLst>
              </a:rPr>
              <a:t>Ενώσεις και άλλοι φορείς που εκπροσωπούν κατηγορίες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υπεύθυνων</a:t>
            </a:r>
            <a:endParaRPr lang="en-US" sz="2000" dirty="0" smtClean="0">
              <a:effectLst>
                <a:outerShdw blurRad="38100" dist="38100" dir="2700000" algn="tl">
                  <a:srgbClr val="000000">
                    <a:alpha val="43137"/>
                  </a:srgbClr>
                </a:outerShdw>
              </a:effectLst>
            </a:endParaRPr>
          </a:p>
          <a:p>
            <a:pPr>
              <a:buNone/>
              <a:defRPr/>
            </a:pPr>
            <a:r>
              <a:rPr lang="el-GR" sz="2000" dirty="0" smtClean="0">
                <a:effectLst>
                  <a:outerShdw blurRad="38100" dist="38100" dir="2700000" algn="tl">
                    <a:srgbClr val="000000">
                      <a:alpha val="43137"/>
                    </a:srgbClr>
                  </a:outerShdw>
                </a:effectLst>
              </a:rPr>
              <a:t> επεξεργασίας ή εκτελούντων την επεξεργασία</a:t>
            </a:r>
            <a:r>
              <a:rPr lang="en-US" sz="2000" dirty="0" smtClean="0">
                <a:effectLst>
                  <a:outerShdw blurRad="38100" dist="38100" dir="2700000" algn="tl">
                    <a:srgbClr val="000000">
                      <a:alpha val="43137"/>
                    </a:srgbClr>
                  </a:outerShdw>
                </a:effectLst>
              </a:rPr>
              <a:t> </a:t>
            </a:r>
            <a:r>
              <a:rPr lang="el-GR" sz="2000" u="sng" dirty="0" smtClean="0">
                <a:effectLst>
                  <a:outerShdw blurRad="38100" dist="38100" dir="2700000" algn="tl">
                    <a:srgbClr val="000000">
                      <a:alpha val="43137"/>
                    </a:srgbClr>
                  </a:outerShdw>
                </a:effectLst>
              </a:rPr>
              <a:t>μπορούν</a:t>
            </a:r>
            <a:r>
              <a:rPr lang="el-GR" sz="2000" dirty="0" smtClean="0">
                <a:effectLst>
                  <a:outerShdw blurRad="38100" dist="38100" dir="2700000" algn="tl">
                    <a:srgbClr val="000000">
                      <a:alpha val="43137"/>
                    </a:srgbClr>
                  </a:outerShdw>
                </a:effectLst>
              </a:rPr>
              <a:t> να εκπονούν</a:t>
            </a:r>
            <a:endParaRPr lang="en-US" sz="2000" dirty="0" smtClean="0">
              <a:effectLst>
                <a:outerShdw blurRad="38100" dist="38100" dir="2700000" algn="tl">
                  <a:srgbClr val="000000">
                    <a:alpha val="43137"/>
                  </a:srgbClr>
                </a:outerShdw>
              </a:effectLst>
            </a:endParaRPr>
          </a:p>
          <a:p>
            <a:pPr>
              <a:buNone/>
              <a:defRPr/>
            </a:pP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κώδικες δεοντολογίας ή να τροποποιούν υφιστάμενους</a:t>
            </a:r>
          </a:p>
          <a:p>
            <a:pPr>
              <a:defRPr/>
            </a:pPr>
            <a:r>
              <a:rPr lang="el-GR" sz="2000" dirty="0" smtClean="0">
                <a:effectLst>
                  <a:outerShdw blurRad="38100" dist="38100" dir="2700000" algn="tl">
                    <a:srgbClr val="000000">
                      <a:alpha val="43137"/>
                    </a:srgbClr>
                  </a:outerShdw>
                </a:effectLst>
              </a:rPr>
              <a:t>Η τήρηση του κώδικα είναι εθελοντική</a:t>
            </a:r>
          </a:p>
          <a:p>
            <a:pPr>
              <a:defRPr/>
            </a:pPr>
            <a:r>
              <a:rPr lang="el-GR" sz="2000" dirty="0" smtClean="0">
                <a:effectLst>
                  <a:outerShdw blurRad="38100" dist="38100" dir="2700000" algn="tl">
                    <a:srgbClr val="000000">
                      <a:alpha val="43137"/>
                    </a:srgbClr>
                  </a:outerShdw>
                </a:effectLst>
              </a:rPr>
              <a:t>Το σχέδιο κώδικα δεοντολογίας υποβάλλεται στο Γραφείο</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μου για</a:t>
            </a:r>
            <a:endParaRPr lang="en-US" sz="2000" dirty="0" smtClean="0">
              <a:effectLst>
                <a:outerShdw blurRad="38100" dist="38100" dir="2700000" algn="tl">
                  <a:srgbClr val="000000">
                    <a:alpha val="43137"/>
                  </a:srgbClr>
                </a:outerShdw>
              </a:effectLst>
            </a:endParaRPr>
          </a:p>
          <a:p>
            <a:pPr>
              <a:buNone/>
              <a:defRPr/>
            </a:pPr>
            <a:r>
              <a:rPr lang="el-GR" sz="2000" dirty="0" smtClean="0">
                <a:effectLst>
                  <a:outerShdw blurRad="38100" dist="38100" dir="2700000" algn="tl">
                    <a:srgbClr val="000000">
                      <a:alpha val="43137"/>
                    </a:srgbClr>
                  </a:outerShdw>
                </a:effectLst>
              </a:rPr>
              <a:t> απόψεις και τελική έγκριση. Όταν εγκριθεί, το</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Γραφείο μου τον </a:t>
            </a:r>
            <a:endParaRPr lang="en-US" sz="2000" dirty="0" smtClean="0">
              <a:effectLst>
                <a:outerShdw blurRad="38100" dist="38100" dir="2700000" algn="tl">
                  <a:srgbClr val="000000">
                    <a:alpha val="43137"/>
                  </a:srgbClr>
                </a:outerShdw>
              </a:effectLst>
            </a:endParaRPr>
          </a:p>
          <a:p>
            <a:pPr>
              <a:buNone/>
              <a:defRPr/>
            </a:pP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δημοσιεύει</a:t>
            </a:r>
            <a:endParaRPr lang="en-US"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Ανεξάρτητος φορέας μπορεί να παρακολουθεί τη</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συμμόρφωση με</a:t>
            </a:r>
            <a:endParaRPr lang="en-US" sz="2000" dirty="0" smtClean="0">
              <a:effectLst>
                <a:outerShdw blurRad="38100" dist="38100" dir="2700000" algn="tl">
                  <a:srgbClr val="000000">
                    <a:alpha val="43137"/>
                  </a:srgbClr>
                </a:outerShdw>
              </a:effectLst>
            </a:endParaRPr>
          </a:p>
          <a:p>
            <a:pPr>
              <a:buNone/>
              <a:defRPr/>
            </a:pPr>
            <a:r>
              <a:rPr lang="el-GR" sz="2000" dirty="0" smtClean="0">
                <a:effectLst>
                  <a:outerShdw blurRad="38100" dist="38100" dir="2700000" algn="tl">
                    <a:srgbClr val="000000">
                      <a:alpha val="43137"/>
                    </a:srgbClr>
                  </a:outerShdw>
                </a:effectLst>
              </a:rPr>
              <a:t> αυτόν, δεδομένου ότι είναι διαπιστευμένος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για το σκοπό αυτό από το</a:t>
            </a:r>
            <a:endParaRPr lang="en-US" sz="2000" dirty="0" smtClean="0">
              <a:effectLst>
                <a:outerShdw blurRad="38100" dist="38100" dir="2700000" algn="tl">
                  <a:srgbClr val="000000">
                    <a:alpha val="43137"/>
                  </a:srgbClr>
                </a:outerShdw>
              </a:effectLst>
            </a:endParaRPr>
          </a:p>
          <a:p>
            <a:pPr>
              <a:buNone/>
              <a:defRPr/>
            </a:pPr>
            <a:r>
              <a:rPr lang="el-GR" sz="2000" dirty="0" smtClean="0">
                <a:effectLst>
                  <a:outerShdw blurRad="38100" dist="38100" dir="2700000" algn="tl">
                    <a:srgbClr val="000000">
                      <a:alpha val="43137"/>
                    </a:srgbClr>
                  </a:outerShdw>
                </a:effectLst>
              </a:rPr>
              <a:t> Γραφείο μου</a:t>
            </a:r>
          </a:p>
          <a:p>
            <a:pPr>
              <a:defRPr/>
            </a:pPr>
            <a:r>
              <a:rPr lang="el-GR" sz="2000" dirty="0" smtClean="0">
                <a:effectLst>
                  <a:outerShdw blurRad="38100" dist="38100" dir="2700000" algn="tl">
                    <a:srgbClr val="000000">
                      <a:alpha val="43137"/>
                    </a:srgbClr>
                  </a:outerShdw>
                </a:effectLst>
              </a:rPr>
              <a:t>Ο Φορέας θεωρείται ότι είναι διαπιστευμένος εφόσον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πληροί </a:t>
            </a:r>
            <a:endParaRPr lang="en-US" sz="2000" dirty="0" smtClean="0">
              <a:effectLst>
                <a:outerShdw blurRad="38100" dist="38100" dir="2700000" algn="tl">
                  <a:srgbClr val="000000">
                    <a:alpha val="43137"/>
                  </a:srgbClr>
                </a:outerShdw>
              </a:effectLst>
            </a:endParaRPr>
          </a:p>
          <a:p>
            <a:pPr>
              <a:buNone/>
              <a:defRPr/>
            </a:pPr>
            <a:r>
              <a:rPr lang="el-GR" sz="2000" dirty="0" smtClean="0">
                <a:effectLst>
                  <a:outerShdw blurRad="38100" dist="38100" dir="2700000" algn="tl">
                    <a:srgbClr val="000000">
                      <a:alpha val="43137"/>
                    </a:srgbClr>
                  </a:outerShdw>
                </a:effectLst>
              </a:rPr>
              <a:t>συγκεκριμένα κριτήρια που θέτει το άρθρο 41 του</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Κανονισμού</a:t>
            </a:r>
          </a:p>
          <a:p>
            <a:pPr>
              <a:buFontTx/>
              <a:buNone/>
              <a:defRPr/>
            </a:pPr>
            <a:endParaRPr lang="el-GR" sz="2400" dirty="0" smtClean="0"/>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EB7FE0A-09FC-4F0A-A4E3-A463D85EF914}" type="slidenum">
              <a:rPr lang="el-GR" altLang="en-US" sz="1400" smtClean="0">
                <a:latin typeface="Arial" charset="0"/>
              </a:rPr>
              <a:pPr>
                <a:spcBef>
                  <a:spcPct val="0"/>
                </a:spcBef>
                <a:buClrTx/>
                <a:buSzTx/>
                <a:buFontTx/>
                <a:buNone/>
                <a:defRPr/>
              </a:pPr>
              <a:t>17</a:t>
            </a:fld>
            <a:endParaRPr lang="el-GR" altLang="en-US" sz="1400" smtClean="0">
              <a:latin typeface="Arial" charset="0"/>
            </a:endParaRPr>
          </a:p>
        </p:txBody>
      </p:sp>
      <p:sp>
        <p:nvSpPr>
          <p:cNvPr id="6147" name="Rectangle 3"/>
          <p:cNvSpPr>
            <a:spLocks noGrp="1" noChangeArrowheads="1"/>
          </p:cNvSpPr>
          <p:nvPr>
            <p:ph type="body" idx="1"/>
          </p:nvPr>
        </p:nvSpPr>
        <p:spPr>
          <a:xfrm>
            <a:off x="539750" y="404813"/>
            <a:ext cx="8208963" cy="6048375"/>
          </a:xfrm>
          <a:effectLst>
            <a:outerShdw dist="35921" dir="2700000" algn="ctr" rotWithShape="0">
              <a:schemeClr val="bg2"/>
            </a:outerShdw>
          </a:effectLst>
        </p:spPr>
        <p:txBody>
          <a:bodyPr/>
          <a:lstStyle/>
          <a:p>
            <a:pPr>
              <a:buFontTx/>
              <a:buNone/>
              <a:defRPr/>
            </a:pPr>
            <a:r>
              <a:rPr lang="el-GR" sz="2400" b="1" dirty="0" smtClean="0">
                <a:solidFill>
                  <a:srgbClr val="FFFF00"/>
                </a:solidFill>
                <a:effectLst>
                  <a:outerShdw blurRad="38100" dist="38100" dir="2700000" algn="tl">
                    <a:srgbClr val="000000">
                      <a:alpha val="43137"/>
                    </a:srgbClr>
                  </a:outerShdw>
                </a:effectLst>
              </a:rPr>
              <a:t>1</a:t>
            </a:r>
            <a:r>
              <a:rPr lang="en-US" sz="2400" b="1" dirty="0" smtClean="0">
                <a:solidFill>
                  <a:srgbClr val="FFFF00"/>
                </a:solidFill>
                <a:effectLst>
                  <a:outerShdw blurRad="38100" dist="38100" dir="2700000" algn="tl">
                    <a:srgbClr val="000000">
                      <a:alpha val="43137"/>
                    </a:srgbClr>
                  </a:outerShdw>
                </a:effectLst>
              </a:rPr>
              <a:t>2</a:t>
            </a:r>
            <a:r>
              <a:rPr lang="el-GR" sz="2400" b="1" dirty="0" smtClean="0">
                <a:solidFill>
                  <a:srgbClr val="FFFF00"/>
                </a:solidFill>
                <a:effectLst>
                  <a:outerShdw blurRad="38100" dist="38100" dir="2700000" algn="tl">
                    <a:srgbClr val="000000">
                      <a:alpha val="43137"/>
                    </a:srgbClr>
                  </a:outerShdw>
                </a:effectLst>
              </a:rPr>
              <a:t>. </a:t>
            </a:r>
            <a:r>
              <a:rPr lang="el-GR" sz="2400" b="1" dirty="0" smtClean="0">
                <a:solidFill>
                  <a:srgbClr val="FFFF00"/>
                </a:solidFill>
                <a:effectLst>
                  <a:outerShdw blurRad="38100" dist="38100" dir="2700000" algn="tl">
                    <a:srgbClr val="000000">
                      <a:alpha val="43137"/>
                    </a:srgbClr>
                  </a:outerShdw>
                </a:effectLst>
              </a:rPr>
              <a:t>Πιστοποίηση</a:t>
            </a:r>
            <a:r>
              <a:rPr lang="en-US" sz="2400" b="1" dirty="0" smtClean="0">
                <a:solidFill>
                  <a:srgbClr val="FFFF00"/>
                </a:solidFill>
                <a:effectLst>
                  <a:outerShdw blurRad="38100" dist="38100" dir="2700000" algn="tl">
                    <a:srgbClr val="000000">
                      <a:alpha val="43137"/>
                    </a:srgbClr>
                  </a:outerShdw>
                </a:effectLst>
              </a:rPr>
              <a:t> (Certification)</a:t>
            </a:r>
            <a:endParaRPr lang="el-GR" sz="2400" b="1" dirty="0" smtClean="0">
              <a:solidFill>
                <a:srgbClr val="FFFF00"/>
              </a:solidFill>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Ο υπεύθυνος επεξεργασίας / εκτελών την επεξεργασία θεσπίζει, </a:t>
            </a:r>
            <a:r>
              <a:rPr lang="el-GR" sz="2000" u="sng" dirty="0" smtClean="0">
                <a:effectLst>
                  <a:outerShdw blurRad="38100" dist="38100" dir="2700000" algn="tl">
                    <a:srgbClr val="000000">
                      <a:alpha val="43137"/>
                    </a:srgbClr>
                  </a:outerShdw>
                </a:effectLst>
              </a:rPr>
              <a:t>εάν</a:t>
            </a:r>
          </a:p>
          <a:p>
            <a:pPr>
              <a:buNone/>
              <a:defRPr/>
            </a:pPr>
            <a:r>
              <a:rPr lang="el-GR" sz="2000" u="sng" dirty="0" smtClean="0">
                <a:effectLst>
                  <a:outerShdw blurRad="38100" dist="38100" dir="2700000" algn="tl">
                    <a:srgbClr val="000000">
                      <a:alpha val="43137"/>
                    </a:srgbClr>
                  </a:outerShdw>
                </a:effectLst>
              </a:rPr>
              <a:t> επιθυμεί</a:t>
            </a:r>
            <a:r>
              <a:rPr lang="el-GR" sz="2000" dirty="0" smtClean="0">
                <a:effectLst>
                  <a:outerShdw blurRad="38100" dist="38100" dir="2700000" algn="tl">
                    <a:srgbClr val="000000">
                      <a:alpha val="43137"/>
                    </a:srgbClr>
                  </a:outerShdw>
                </a:effectLst>
              </a:rPr>
              <a:t>, μηχανισμούς πιστοποίησης της προστασίας δεδομένων, </a:t>
            </a:r>
          </a:p>
          <a:p>
            <a:pPr>
              <a:buNone/>
              <a:defRPr/>
            </a:pPr>
            <a:r>
              <a:rPr lang="el-GR" sz="2000" dirty="0" smtClean="0">
                <a:effectLst>
                  <a:outerShdw blurRad="38100" dist="38100" dir="2700000" algn="tl">
                    <a:srgbClr val="000000">
                      <a:alpha val="43137"/>
                    </a:srgbClr>
                  </a:outerShdw>
                </a:effectLst>
              </a:rPr>
              <a:t>σφραγίδες και σήματα </a:t>
            </a:r>
          </a:p>
          <a:p>
            <a:pPr lvl="3">
              <a:buNone/>
              <a:defRPr/>
            </a:pPr>
            <a:endParaRPr lang="en-US" sz="8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Υποβάλλεται η επεξεργασία στο μηχανισμό πιστοποίησης, δηλ. </a:t>
            </a:r>
          </a:p>
          <a:p>
            <a:pPr>
              <a:buNone/>
              <a:defRPr/>
            </a:pPr>
            <a:r>
              <a:rPr lang="el-GR" sz="2000" dirty="0" smtClean="0">
                <a:effectLst>
                  <a:outerShdw blurRad="38100" dist="38100" dir="2700000" algn="tl">
                    <a:srgbClr val="000000">
                      <a:alpha val="43137"/>
                    </a:srgbClr>
                  </a:outerShdw>
                </a:effectLst>
              </a:rPr>
              <a:t>παρέχεται στο φορέα</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πιστοποίησης ή στο Γραφείο μου κάθε</a:t>
            </a:r>
          </a:p>
          <a:p>
            <a:pPr>
              <a:buNone/>
              <a:defRPr/>
            </a:pPr>
            <a:r>
              <a:rPr lang="el-GR" sz="2000" dirty="0" smtClean="0">
                <a:effectLst>
                  <a:outerShdw blurRad="38100" dist="38100" dir="2700000" algn="tl">
                    <a:srgbClr val="000000">
                      <a:alpha val="43137"/>
                    </a:srgbClr>
                  </a:outerShdw>
                </a:effectLst>
              </a:rPr>
              <a:t>πληροφορία και πρόσβαση στα αρχεία του που απαιτείται για τη</a:t>
            </a:r>
          </a:p>
          <a:p>
            <a:pPr>
              <a:buNone/>
              <a:defRPr/>
            </a:pPr>
            <a:r>
              <a:rPr lang="el-GR" sz="2000" dirty="0" smtClean="0">
                <a:effectLst>
                  <a:outerShdw blurRad="38100" dist="38100" dir="2700000" algn="tl">
                    <a:srgbClr val="000000">
                      <a:alpha val="43137"/>
                    </a:srgbClr>
                  </a:outerShdw>
                </a:effectLst>
              </a:rPr>
              <a:t>διεξαγωγή της διαδικασίας πιστοποίησης</a:t>
            </a:r>
          </a:p>
          <a:p>
            <a:pPr lvl="3">
              <a:buFontTx/>
              <a:buNone/>
              <a:defRPr/>
            </a:pPr>
            <a:endParaRPr lang="en-US" sz="8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Μπορεί να είναι σφραγίδα ή σήμα προστασίας</a:t>
            </a:r>
          </a:p>
          <a:p>
            <a:pPr lvl="3">
              <a:defRPr/>
            </a:pPr>
            <a:endParaRPr lang="el-GR" sz="8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Η πιστοποίηση χορηγείται από τους </a:t>
            </a:r>
            <a:r>
              <a:rPr lang="el-GR" sz="2000" dirty="0" smtClean="0">
                <a:solidFill>
                  <a:srgbClr val="FFFF00"/>
                </a:solidFill>
                <a:effectLst>
                  <a:outerShdw blurRad="38100" dist="38100" dir="2700000" algn="tl">
                    <a:srgbClr val="000000">
                      <a:alpha val="43137"/>
                    </a:srgbClr>
                  </a:outerShdw>
                </a:effectLst>
              </a:rPr>
              <a:t>φορείς πιστοποίησης </a:t>
            </a:r>
            <a:r>
              <a:rPr lang="el-GR" sz="2000" dirty="0" smtClean="0">
                <a:effectLst>
                  <a:outerShdw blurRad="38100" dist="38100" dir="2700000" algn="tl">
                    <a:srgbClr val="000000">
                      <a:alpha val="43137"/>
                    </a:srgbClr>
                  </a:outerShdw>
                </a:effectLst>
              </a:rPr>
              <a:t>ή το</a:t>
            </a:r>
          </a:p>
          <a:p>
            <a:pPr>
              <a:buNone/>
              <a:defRPr/>
            </a:pPr>
            <a:r>
              <a:rPr lang="el-GR" sz="2000" dirty="0" smtClean="0">
                <a:effectLst>
                  <a:outerShdw blurRad="38100" dist="38100" dir="2700000" algn="tl">
                    <a:srgbClr val="000000">
                      <a:alpha val="43137"/>
                    </a:srgbClr>
                  </a:outerShdw>
                </a:effectLst>
              </a:rPr>
              <a:t> Γραφείο μου σε υπεύθυνο επεξεργασίας ή εκτελούντα για μέγιστη</a:t>
            </a:r>
          </a:p>
          <a:p>
            <a:pPr>
              <a:buNone/>
              <a:defRPr/>
            </a:pPr>
            <a:r>
              <a:rPr lang="el-GR" sz="2000" dirty="0" smtClean="0">
                <a:effectLst>
                  <a:outerShdw blurRad="38100" dist="38100" dir="2700000" algn="tl">
                    <a:srgbClr val="000000">
                      <a:alpha val="43137"/>
                    </a:srgbClr>
                  </a:outerShdw>
                </a:effectLst>
              </a:rPr>
              <a:t> περίοδο 3 ετών και μπορεί να ανανεωθεί</a:t>
            </a:r>
          </a:p>
          <a:p>
            <a:pPr lvl="3">
              <a:buFontTx/>
              <a:buNone/>
              <a:defRPr/>
            </a:pPr>
            <a:endParaRPr lang="en-US" sz="8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Οι φορείς πιστοποίησης είναι διαπιστευμένοι βάσει κριτηρίων που</a:t>
            </a:r>
          </a:p>
          <a:p>
            <a:pPr>
              <a:buNone/>
              <a:defRPr/>
            </a:pPr>
            <a:r>
              <a:rPr lang="el-GR" sz="2000" dirty="0" smtClean="0">
                <a:effectLst>
                  <a:outerShdw blurRad="38100" dist="38100" dir="2700000" algn="tl">
                    <a:srgbClr val="000000">
                      <a:alpha val="43137"/>
                    </a:srgbClr>
                  </a:outerShdw>
                </a:effectLst>
              </a:rPr>
              <a:t>εγκρίνονται από το Γραφείο μου για μέγιστη περίοδο 5 ετών και μπορεί</a:t>
            </a:r>
          </a:p>
          <a:p>
            <a:pPr>
              <a:buNone/>
              <a:defRPr/>
            </a:pPr>
            <a:r>
              <a:rPr lang="el-GR" sz="2000" dirty="0" smtClean="0">
                <a:effectLst>
                  <a:outerShdw blurRad="38100" dist="38100" dir="2700000" algn="tl">
                    <a:srgbClr val="000000">
                      <a:alpha val="43137"/>
                    </a:srgbClr>
                  </a:outerShdw>
                </a:effectLst>
              </a:rPr>
              <a:t>να ανανεωθεί</a:t>
            </a:r>
          </a:p>
          <a:p>
            <a:pPr>
              <a:buFontTx/>
              <a:buNone/>
              <a:defRPr/>
            </a:pPr>
            <a:endParaRPr lang="en-US" sz="2200" dirty="0" smtClean="0"/>
          </a:p>
          <a:p>
            <a:pPr>
              <a:buFontTx/>
              <a:buNone/>
              <a:defRPr/>
            </a:pPr>
            <a:endParaRPr lang="el-GR" sz="2400" dirty="0" smtClean="0"/>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Τι καταργείται!</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23850" y="836613"/>
            <a:ext cx="8424863"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000" dirty="0" smtClean="0"/>
              <a:t>Γνωστοποιήσεις Σύστασης και Λειτουργίας Αρχείου/Έναρξης Επεξεργασίας – </a:t>
            </a:r>
            <a:r>
              <a:rPr lang="el-GR" sz="2000" u="sng" dirty="0" smtClean="0"/>
              <a:t>αντικαθίστανται</a:t>
            </a:r>
            <a:r>
              <a:rPr lang="el-GR" sz="2000" dirty="0" smtClean="0"/>
              <a:t> με την τήρηση Αρχείου Δραστηριοτήτων της επεξεργασίας</a:t>
            </a:r>
          </a:p>
          <a:p>
            <a:pPr lvl="2">
              <a:buFont typeface="Wingdings" pitchFamily="2" charset="2"/>
              <a:buChar char="Ø"/>
              <a:defRPr/>
            </a:pPr>
            <a:endParaRPr lang="el-GR" sz="1200" dirty="0" smtClean="0"/>
          </a:p>
          <a:p>
            <a:pPr>
              <a:buFont typeface="Wingdings" pitchFamily="2" charset="2"/>
              <a:buChar char="Ø"/>
              <a:defRPr/>
            </a:pPr>
            <a:r>
              <a:rPr lang="el-GR" sz="2000" dirty="0" smtClean="0"/>
              <a:t>Άδεια για επεξεργασία ευαίσθητων δεδομένων </a:t>
            </a:r>
            <a:r>
              <a:rPr lang="el-GR" sz="2000" i="1" dirty="0" smtClean="0"/>
              <a:t>(νυν ειδικών κατηγοριών προσωπικών δεδομένων)</a:t>
            </a:r>
            <a:r>
              <a:rPr lang="el-GR" sz="2000" dirty="0" smtClean="0"/>
              <a:t> στον τομέα του εργατικού δικαίου </a:t>
            </a:r>
          </a:p>
          <a:p>
            <a:pPr lvl="2">
              <a:buFont typeface="Wingdings" pitchFamily="2" charset="2"/>
              <a:buChar char="Ø"/>
              <a:defRPr/>
            </a:pPr>
            <a:endParaRPr lang="el-GR" sz="1200" dirty="0" smtClean="0"/>
          </a:p>
          <a:p>
            <a:pPr>
              <a:buFont typeface="Wingdings" pitchFamily="2" charset="2"/>
              <a:buChar char="Ø"/>
              <a:defRPr/>
            </a:pPr>
            <a:r>
              <a:rPr lang="el-GR" sz="2000" dirty="0" smtClean="0"/>
              <a:t>Άδεια για διασύνδεση αρχείων </a:t>
            </a:r>
          </a:p>
          <a:p>
            <a:pPr lvl="2">
              <a:buFont typeface="Wingdings" pitchFamily="2" charset="2"/>
              <a:buChar char="Ø"/>
              <a:defRPr/>
            </a:pPr>
            <a:endParaRPr lang="el-GR" sz="1200" dirty="0" smtClean="0"/>
          </a:p>
          <a:p>
            <a:pPr>
              <a:buFont typeface="Wingdings" pitchFamily="2" charset="2"/>
              <a:buChar char="Ø"/>
              <a:defRPr/>
            </a:pPr>
            <a:r>
              <a:rPr lang="el-GR" sz="2000" dirty="0" smtClean="0"/>
              <a:t>Έκδοση Απόφασης από την Επίτροπο για άρση της υποχρέωσης ενημέρωσης των υποκειμένων των δεδομένων</a:t>
            </a:r>
          </a:p>
          <a:p>
            <a:pPr lvl="2">
              <a:buFontTx/>
              <a:buNone/>
              <a:defRPr/>
            </a:pPr>
            <a:endParaRPr lang="el-GR" sz="1200" dirty="0" smtClean="0"/>
          </a:p>
          <a:p>
            <a:pPr>
              <a:buFont typeface="Wingdings" pitchFamily="2" charset="2"/>
              <a:buChar char="Ø"/>
              <a:defRPr/>
            </a:pPr>
            <a:r>
              <a:rPr lang="el-GR" sz="2000" dirty="0" smtClean="0"/>
              <a:t>Καταβολή τέλους των €17 από τα υποκείμενα για άσκηση του δικαιώματος πρόσβασης και αντίρρησης </a:t>
            </a:r>
          </a:p>
          <a:p>
            <a:pPr lvl="3">
              <a:buFont typeface="Wingdings" pitchFamily="2" charset="2"/>
              <a:buChar char="Ø"/>
              <a:defRPr/>
            </a:pPr>
            <a:endParaRPr lang="el-GR" sz="1200" dirty="0" smtClean="0"/>
          </a:p>
          <a:p>
            <a:pPr>
              <a:buFontTx/>
              <a:buNone/>
              <a:defRPr/>
            </a:pPr>
            <a:endParaRPr lang="el-GR" sz="2000" dirty="0" smtClean="0"/>
          </a:p>
          <a:p>
            <a:pPr>
              <a:buFontTx/>
              <a:buNone/>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2C26B8F6-4B1C-4784-8863-EAA409E8241F}" type="slidenum">
              <a:rPr lang="el-GR" smtClean="0"/>
              <a:pPr>
                <a:defRPr/>
              </a:pPr>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a:t>
            </a:r>
            <a:r>
              <a:rPr lang="el-GR" sz="2600" b="1" dirty="0" smtClean="0">
                <a:solidFill>
                  <a:srgbClr val="FFC000"/>
                </a:solidFill>
                <a:effectLst>
                  <a:outerShdw blurRad="38100" dist="38100" dir="2700000" algn="tl">
                    <a:srgbClr val="000000">
                      <a:alpha val="43137"/>
                    </a:srgbClr>
                  </a:outerShdw>
                </a:effectLst>
                <a:latin typeface="+mn-lt"/>
                <a:ea typeface="+mn-ea"/>
                <a:cs typeface="+mn-cs"/>
              </a:rPr>
              <a:t>Τι αλλάζει!</a:t>
            </a:r>
            <a:br>
              <a:rPr lang="el-GR" sz="2600" b="1" dirty="0" smtClean="0">
                <a:solidFill>
                  <a:srgbClr val="FFC000"/>
                </a:solidFill>
                <a:effectLst>
                  <a:outerShdw blurRad="38100" dist="38100" dir="2700000" algn="tl">
                    <a:srgbClr val="000000">
                      <a:alpha val="43137"/>
                    </a:srgbClr>
                  </a:outerShdw>
                </a:effectLst>
                <a:latin typeface="+mn-lt"/>
                <a:ea typeface="+mn-ea"/>
                <a:cs typeface="+mn-cs"/>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836613"/>
            <a:ext cx="8353425"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400" dirty="0" smtClean="0"/>
              <a:t>Άδειες διαβίβασης σε τρίτες χώρες – όμως η ΑΠΔΠΧ </a:t>
            </a:r>
            <a:r>
              <a:rPr lang="el-GR" sz="2400" u="sng" dirty="0" smtClean="0"/>
              <a:t>εγκρίνει τη νομική βάση </a:t>
            </a:r>
            <a:r>
              <a:rPr lang="el-GR" sz="2400" dirty="0" smtClean="0"/>
              <a:t>της διαβίβασης π.χ. τυποποιημένες συμβατικές ρήτρες, δεσμευτικούς εταιρικούς κανόνες, κώδικα δεοντολογίας, μηχανισμό πιστοποίησης</a:t>
            </a:r>
          </a:p>
          <a:p>
            <a:pPr>
              <a:buFontTx/>
              <a:buNone/>
              <a:defRPr/>
            </a:pPr>
            <a:endParaRPr lang="el-GR" sz="2400" dirty="0" smtClean="0"/>
          </a:p>
          <a:p>
            <a:pPr>
              <a:buFont typeface="Wingdings" pitchFamily="2" charset="2"/>
              <a:buChar char="Ø"/>
              <a:defRPr/>
            </a:pPr>
            <a:r>
              <a:rPr lang="el-GR" sz="2400" dirty="0" smtClean="0"/>
              <a:t>Με </a:t>
            </a:r>
            <a:r>
              <a:rPr lang="el-GR" sz="2400" dirty="0" err="1" smtClean="0"/>
              <a:t>εφαρμοστικές</a:t>
            </a:r>
            <a:r>
              <a:rPr lang="el-GR" sz="2400" dirty="0" smtClean="0"/>
              <a:t> διατάξεις, η ΑΠΔΠΧ μπορεί να περιορίσει την επεξεργασία γενετικών δεδομένων, βιομετρικών δεδομένων και δεδομένων που αφορούν στην υγεία</a:t>
            </a:r>
          </a:p>
          <a:p>
            <a:pPr lvl="2">
              <a:buFont typeface="Wingdings" pitchFamily="2" charset="2"/>
              <a:buChar char="Ø"/>
              <a:defRPr/>
            </a:pPr>
            <a:endParaRPr lang="el-GR" sz="1200" dirty="0" smtClean="0"/>
          </a:p>
          <a:p>
            <a:pPr lvl="3">
              <a:buFont typeface="Wingdings" pitchFamily="2" charset="2"/>
              <a:buChar char="Ø"/>
              <a:defRPr/>
            </a:pPr>
            <a:endParaRPr lang="el-GR" sz="1200" dirty="0" smtClean="0"/>
          </a:p>
          <a:p>
            <a:pPr>
              <a:buFontTx/>
              <a:buNone/>
              <a:defRPr/>
            </a:pPr>
            <a:endParaRPr lang="el-GR" sz="2000" dirty="0" smtClean="0"/>
          </a:p>
          <a:p>
            <a:pPr>
              <a:buFontTx/>
              <a:buNone/>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6254F01-6978-4A87-8E33-7A89523D98D9}" type="slidenum">
              <a:rPr lang="el-GR" smtClean="0"/>
              <a:pPr>
                <a:defRPr/>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3F48D768-26CE-4D4B-9CC4-7197122D674D}" type="slidenum">
              <a:rPr lang="el-GR" altLang="en-US" sz="1400" smtClean="0">
                <a:latin typeface="Arial" charset="0"/>
              </a:rPr>
              <a:pPr>
                <a:spcBef>
                  <a:spcPct val="0"/>
                </a:spcBef>
                <a:buClrTx/>
                <a:buSzTx/>
                <a:buFontTx/>
                <a:buNone/>
                <a:defRPr/>
              </a:pPr>
              <a:t>2</a:t>
            </a:fld>
            <a:endParaRPr lang="el-GR" altLang="en-US" sz="1400" smtClean="0">
              <a:latin typeface="Arial" charset="0"/>
            </a:endParaRPr>
          </a:p>
        </p:txBody>
      </p:sp>
      <p:sp>
        <p:nvSpPr>
          <p:cNvPr id="6147" name="Rectangle 3"/>
          <p:cNvSpPr>
            <a:spLocks noGrp="1" noChangeArrowheads="1"/>
          </p:cNvSpPr>
          <p:nvPr>
            <p:ph type="body" idx="1"/>
          </p:nvPr>
        </p:nvSpPr>
        <p:spPr>
          <a:xfrm>
            <a:off x="468313" y="260350"/>
            <a:ext cx="8280400" cy="5832475"/>
          </a:xfrm>
          <a:effectLst>
            <a:outerShdw dist="35921" dir="2700000" algn="ctr" rotWithShape="0">
              <a:schemeClr val="bg2"/>
            </a:outerShdw>
          </a:effectLst>
        </p:spPr>
        <p:txBody>
          <a:bodyPr/>
          <a:lstStyle/>
          <a:p>
            <a:pPr eaLnBrk="1" hangingPunct="1">
              <a:buFontTx/>
              <a:buNone/>
              <a:defRPr/>
            </a:pPr>
            <a:r>
              <a:rPr lang="el-GR" sz="2400" dirty="0" smtClean="0">
                <a:effectLst>
                  <a:outerShdw blurRad="38100" dist="38100" dir="2700000" algn="tl">
                    <a:srgbClr val="000000">
                      <a:alpha val="43137"/>
                    </a:srgbClr>
                  </a:outerShdw>
                </a:effectLst>
              </a:rPr>
              <a:t>	</a:t>
            </a:r>
            <a:r>
              <a:rPr lang="el-GR" sz="2300" b="1" dirty="0" smtClean="0">
                <a:solidFill>
                  <a:srgbClr val="FFC000"/>
                </a:solidFill>
                <a:effectLst>
                  <a:outerShdw blurRad="38100" dist="38100" dir="2700000" algn="tl">
                    <a:srgbClr val="000000">
                      <a:alpha val="43137"/>
                    </a:srgbClr>
                  </a:outerShdw>
                </a:effectLst>
              </a:rPr>
              <a:t>Ανάγκη αντικατάστασης του υφιστάμενου πλαισίου:</a:t>
            </a:r>
          </a:p>
          <a:p>
            <a:pPr eaLnBrk="1" hangingPunct="1">
              <a:buFontTx/>
              <a:buNone/>
              <a:defRPr/>
            </a:pPr>
            <a:r>
              <a:rPr lang="en-US" sz="2300" b="1" dirty="0" smtClean="0">
                <a:solidFill>
                  <a:srgbClr val="FFC000"/>
                </a:solidFill>
                <a:effectLst>
                  <a:outerShdw blurRad="38100" dist="38100" dir="2700000" algn="tl">
                    <a:srgbClr val="000000">
                      <a:alpha val="43137"/>
                    </a:srgbClr>
                  </a:outerShdw>
                </a:effectLst>
              </a:rPr>
              <a:t> </a:t>
            </a:r>
            <a:r>
              <a:rPr lang="el-GR" sz="2300" dirty="0" smtClean="0"/>
              <a:t>   Η υφιστάμενη Οδηγία (95/46/ΕΚ), μετά από περίπου μια εικοσαετία, θεωρείται ξεπερασμένη - δεν ανταποκρίνεται επαρκώς στις ανάγκες της εποχής λόγω:</a:t>
            </a:r>
          </a:p>
          <a:p>
            <a:pPr eaLnBrk="1" hangingPunct="1">
              <a:defRPr/>
            </a:pPr>
            <a:r>
              <a:rPr lang="el-GR" sz="2300" dirty="0" smtClean="0"/>
              <a:t>Των ραγδαίων τεχνολογικών εξελίξεων π.χ. </a:t>
            </a:r>
            <a:r>
              <a:rPr lang="el-GR" sz="2300" dirty="0" err="1" smtClean="0"/>
              <a:t>smartphones</a:t>
            </a:r>
            <a:r>
              <a:rPr lang="el-GR" sz="2300" dirty="0" smtClean="0"/>
              <a:t>, </a:t>
            </a:r>
            <a:r>
              <a:rPr lang="en-US" sz="2300" dirty="0" smtClean="0"/>
              <a:t>mobile </a:t>
            </a:r>
            <a:r>
              <a:rPr lang="el-GR" sz="2300" dirty="0" err="1" smtClean="0"/>
              <a:t>banking</a:t>
            </a:r>
            <a:endParaRPr lang="el-GR" sz="2300" dirty="0" smtClean="0"/>
          </a:p>
          <a:p>
            <a:pPr eaLnBrk="1" hangingPunct="1">
              <a:defRPr/>
            </a:pPr>
            <a:r>
              <a:rPr lang="el-GR" sz="2300" dirty="0" smtClean="0"/>
              <a:t>Της χρήσης του διαδικτύου και των νέων υπηρεσιών που παρέχει π.χ. ηλεκτρονικό εμπόριο</a:t>
            </a:r>
          </a:p>
          <a:p>
            <a:pPr eaLnBrk="1" hangingPunct="1">
              <a:defRPr/>
            </a:pPr>
            <a:r>
              <a:rPr lang="el-GR" sz="2300" dirty="0" smtClean="0"/>
              <a:t>Της ανάπτυξης της ψηφιακής οικονομίας π.χ. ί</a:t>
            </a:r>
            <a:r>
              <a:rPr lang="en-US" sz="2300" dirty="0" err="1" smtClean="0"/>
              <a:t>nternet</a:t>
            </a:r>
            <a:r>
              <a:rPr lang="en-US" sz="2300" dirty="0" smtClean="0"/>
              <a:t> banking</a:t>
            </a:r>
          </a:p>
          <a:p>
            <a:pPr eaLnBrk="1" hangingPunct="1">
              <a:defRPr/>
            </a:pPr>
            <a:r>
              <a:rPr lang="el-GR" sz="2300" dirty="0" smtClean="0"/>
              <a:t>Της ευρείας χρήσης των μέσων κοινωνικής δικτύωσης</a:t>
            </a:r>
          </a:p>
          <a:p>
            <a:pPr eaLnBrk="1" hangingPunct="1">
              <a:defRPr/>
            </a:pPr>
            <a:r>
              <a:rPr lang="el-GR" sz="2300" dirty="0" smtClean="0"/>
              <a:t>Της αυξανόμενης δημοσιοποίησης προσωπικών πληροφοριών και διάθεσής τους σε παγκόσμιο επίπεδο</a:t>
            </a:r>
          </a:p>
          <a:p>
            <a:pPr eaLnBrk="1" hangingPunct="1">
              <a:buFontTx/>
              <a:buNone/>
              <a:defRPr/>
            </a:pPr>
            <a:r>
              <a:rPr lang="el-GR" sz="2400" dirty="0" smtClean="0"/>
              <a:t>               </a:t>
            </a:r>
            <a:endParaRPr lang="el-GR" sz="1600" dirty="0" smtClean="0"/>
          </a:p>
          <a:p>
            <a:pPr eaLnBrk="1" hangingPunct="1">
              <a:buFontTx/>
              <a:buNone/>
              <a:defRPr/>
            </a:pPr>
            <a:endParaRPr lang="el-GR" sz="2200" dirty="0" smtClean="0"/>
          </a:p>
          <a:p>
            <a:pPr marL="0" indent="0" eaLnBrk="1" hangingPunct="1">
              <a:buFontTx/>
              <a:buNone/>
              <a:defRPr/>
            </a:pPr>
            <a:r>
              <a:rPr lang="el-GR" sz="2200" dirty="0" smtClean="0"/>
              <a:t>  </a:t>
            </a:r>
            <a:endParaRPr lang="en-US" sz="2200"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908050"/>
            <a:ext cx="8424863" cy="1657350"/>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a:t>
            </a:r>
            <a:r>
              <a:rPr lang="el-GR" sz="2600" b="1" dirty="0" smtClean="0">
                <a:solidFill>
                  <a:srgbClr val="FFC000"/>
                </a:solidFill>
                <a:effectLst>
                  <a:outerShdw blurRad="38100" dist="38100" dir="2700000" algn="tl">
                    <a:srgbClr val="000000">
                      <a:alpha val="43137"/>
                    </a:srgbClr>
                  </a:outerShdw>
                </a:effectLst>
                <a:latin typeface="+mn-lt"/>
                <a:ea typeface="+mn-ea"/>
                <a:cs typeface="+mn-cs"/>
              </a:rPr>
              <a:t>Διοικητικά πρόστιμα</a:t>
            </a:r>
            <a:r>
              <a:rPr lang="el-GR" sz="2600" b="1" dirty="0" smtClean="0"/>
              <a:t/>
            </a:r>
            <a:br>
              <a:rPr lang="el-GR" sz="26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836613"/>
            <a:ext cx="8353425" cy="5183187"/>
          </a:xfrm>
        </p:spPr>
        <p:txBody>
          <a:bodyPr/>
          <a:lstStyle/>
          <a:p>
            <a:pPr>
              <a:defRPr/>
            </a:pPr>
            <a:r>
              <a:rPr lang="el-GR" sz="2100" dirty="0" smtClean="0"/>
              <a:t>Αυστηρότατα πρόστιμα, </a:t>
            </a:r>
            <a:r>
              <a:rPr lang="el-GR" sz="2100" b="1" dirty="0" smtClean="0">
                <a:solidFill>
                  <a:srgbClr val="FFFF00"/>
                </a:solidFill>
              </a:rPr>
              <a:t>με ανώτατο όριο: €10.000.000 ή 2% του παγκόσμιου κύκλου εργασιών </a:t>
            </a:r>
            <a:r>
              <a:rPr lang="el-GR" sz="2100" dirty="0" smtClean="0"/>
              <a:t>για παραβιάσεις που αφορούν, μεταξύ άλλων:</a:t>
            </a:r>
          </a:p>
          <a:p>
            <a:pPr>
              <a:buFont typeface="Wingdings" pitchFamily="2" charset="2"/>
              <a:buChar char="v"/>
              <a:defRPr/>
            </a:pPr>
            <a:r>
              <a:rPr lang="el-GR" sz="2100" dirty="0" smtClean="0"/>
              <a:t> στις υποχρεώσεις σχετικά με την συγκατάθεση ανηλίκων </a:t>
            </a:r>
          </a:p>
          <a:p>
            <a:pPr>
              <a:buFont typeface="Wingdings" pitchFamily="2" charset="2"/>
              <a:buChar char="v"/>
              <a:defRPr/>
            </a:pPr>
            <a:r>
              <a:rPr lang="el-GR" sz="2100" dirty="0" smtClean="0"/>
              <a:t> στις υποχρεώσεις του υπεύθυνου επεξεργασίας σχετικά με την εκτέλεση καθηκόντων του ΥΠΔ</a:t>
            </a:r>
          </a:p>
          <a:p>
            <a:pPr>
              <a:buFont typeface="Wingdings" pitchFamily="2" charset="2"/>
              <a:buChar char="v"/>
              <a:defRPr/>
            </a:pPr>
            <a:r>
              <a:rPr lang="el-GR" sz="2100" dirty="0" smtClean="0"/>
              <a:t> στην προστασία των προσωπικών δεδομένων από τον  σχεδιασμό και εξ ορισμού </a:t>
            </a:r>
          </a:p>
          <a:p>
            <a:pPr>
              <a:defRPr/>
            </a:pPr>
            <a:r>
              <a:rPr lang="el-GR" sz="2100" b="1" dirty="0" smtClean="0">
                <a:solidFill>
                  <a:srgbClr val="FFFF00"/>
                </a:solidFill>
              </a:rPr>
              <a:t>Το ανώτατο όριο είναι €20.000.000 ή 4% του παγκόσμιου κύκλου εργασιών </a:t>
            </a:r>
            <a:r>
              <a:rPr lang="el-GR" sz="2100" dirty="0" smtClean="0"/>
              <a:t>για παραβιάσεις των υποχρεώσεων που σχετίζονται, μεταξύ άλλων:</a:t>
            </a:r>
          </a:p>
          <a:p>
            <a:pPr>
              <a:buFont typeface="Wingdings" pitchFamily="2" charset="2"/>
              <a:buChar char="v"/>
              <a:defRPr/>
            </a:pPr>
            <a:r>
              <a:rPr lang="el-GR" sz="2100" dirty="0" smtClean="0"/>
              <a:t>με τις βασικές αρχές επεξεργασίας</a:t>
            </a:r>
          </a:p>
          <a:p>
            <a:pPr>
              <a:buFont typeface="Wingdings" pitchFamily="2" charset="2"/>
              <a:buChar char="v"/>
              <a:defRPr/>
            </a:pPr>
            <a:r>
              <a:rPr lang="el-GR" sz="2100" dirty="0" smtClean="0"/>
              <a:t>τα δικαιώματα των φυσικών προσώπων </a:t>
            </a:r>
          </a:p>
          <a:p>
            <a:pPr>
              <a:buFont typeface="Wingdings" pitchFamily="2" charset="2"/>
              <a:buChar char="v"/>
              <a:defRPr/>
            </a:pPr>
            <a:r>
              <a:rPr lang="el-GR" sz="2100" dirty="0" smtClean="0"/>
              <a:t>την μη παροχή πρόσβασης στην ΑΠΔΠΧ, προκειμένου να είναι σε θέση να ασκήσει τις εποπτικές της αρμοδιότητες, </a:t>
            </a:r>
            <a:endParaRPr lang="el-GR" sz="2100" b="1" dirty="0" smtClean="0">
              <a:solidFill>
                <a:srgbClr val="FFFF00"/>
              </a:solidFill>
            </a:endParaRPr>
          </a:p>
          <a:p>
            <a:pPr lvl="2">
              <a:buFont typeface="Wingdings" pitchFamily="2" charset="2"/>
              <a:buChar char="Ø"/>
              <a:defRPr/>
            </a:pPr>
            <a:endParaRPr lang="el-GR" sz="2100" dirty="0" smtClean="0"/>
          </a:p>
          <a:p>
            <a:pPr lvl="3">
              <a:buFont typeface="Wingdings" pitchFamily="2" charset="2"/>
              <a:buChar char="Ø"/>
              <a:defRPr/>
            </a:pPr>
            <a:endParaRPr lang="el-GR" sz="2100" dirty="0" smtClean="0"/>
          </a:p>
          <a:p>
            <a:pPr>
              <a:buFontTx/>
              <a:buNone/>
              <a:defRPr/>
            </a:pPr>
            <a:endParaRPr lang="el-GR" sz="2100" dirty="0" smtClean="0"/>
          </a:p>
          <a:p>
            <a:pPr>
              <a:buFontTx/>
              <a:buNone/>
              <a:defRPr/>
            </a:pPr>
            <a:endParaRPr lang="el-GR" sz="21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9290B35D-344C-4398-874E-EAA7965C7E28}" type="slidenum">
              <a:rPr lang="el-GR" smtClean="0"/>
              <a:pPr>
                <a:defRPr/>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557338"/>
            <a:ext cx="8748712" cy="143986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n-US" sz="1800" b="1" dirty="0" smtClean="0"/>
              <a:t>                    </a:t>
            </a:r>
            <a:r>
              <a:rPr lang="el-GR" sz="2400" b="1" dirty="0" smtClean="0">
                <a:solidFill>
                  <a:srgbClr val="FFC000"/>
                </a:solidFill>
              </a:rPr>
              <a:t>Εποπτική αρχή </a:t>
            </a:r>
            <a:r>
              <a:rPr lang="en-US" sz="2400" b="1" dirty="0" smtClean="0">
                <a:solidFill>
                  <a:srgbClr val="FFC000"/>
                </a:solidFill>
              </a:rPr>
              <a:t> </a:t>
            </a: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908720"/>
            <a:ext cx="8497887" cy="5111080"/>
          </a:xfrm>
        </p:spPr>
        <p:txBody>
          <a:bodyPr/>
          <a:lstStyle/>
          <a:p>
            <a:pPr>
              <a:defRPr/>
            </a:pPr>
            <a:r>
              <a:rPr lang="el-GR" sz="2000" dirty="0" smtClean="0"/>
              <a:t>Ανεξάρτητη, χωρίς εξωτερικές επιρροές, δεν ζητεί ούτε λαμβάνει οδηγίες από κανέναν</a:t>
            </a:r>
          </a:p>
          <a:p>
            <a:pPr lvl="3">
              <a:defRPr/>
            </a:pPr>
            <a:endParaRPr lang="el-GR" sz="800" dirty="0" smtClean="0"/>
          </a:p>
          <a:p>
            <a:pPr>
              <a:defRPr/>
            </a:pPr>
            <a:r>
              <a:rPr lang="el-GR" sz="2000" dirty="0" smtClean="0"/>
              <a:t>Τα μέλη της διορίζονται με διαφανή διαδικασία και απέχουν από κάθε πράξη ασυμβίβαστη προς τα καθήκοντά τους</a:t>
            </a:r>
          </a:p>
          <a:p>
            <a:pPr lvl="3">
              <a:defRPr/>
            </a:pPr>
            <a:endParaRPr lang="el-GR" sz="800" dirty="0" smtClean="0"/>
          </a:p>
          <a:p>
            <a:pPr>
              <a:defRPr/>
            </a:pPr>
            <a:r>
              <a:rPr lang="el-GR" sz="2000" dirty="0" smtClean="0"/>
              <a:t>Διαθέτει τους απαραίτητους ανθρώπινους, τεχνικούς και οικονομικούς πόρους και τις αναγκαίες εγκαταστάσεις και υποδομές</a:t>
            </a:r>
          </a:p>
          <a:p>
            <a:pPr lvl="3">
              <a:defRPr/>
            </a:pPr>
            <a:endParaRPr lang="el-GR" sz="800" dirty="0" smtClean="0"/>
          </a:p>
          <a:p>
            <a:pPr>
              <a:defRPr/>
            </a:pPr>
            <a:r>
              <a:rPr lang="el-GR" sz="2000" dirty="0" smtClean="0"/>
              <a:t>Διαθέτει δικούς της υπαλλήλους</a:t>
            </a:r>
          </a:p>
          <a:p>
            <a:pPr lvl="3">
              <a:defRPr/>
            </a:pPr>
            <a:endParaRPr lang="el-GR" sz="800" dirty="0" smtClean="0"/>
          </a:p>
          <a:p>
            <a:pPr>
              <a:defRPr/>
            </a:pPr>
            <a:r>
              <a:rPr lang="el-GR" sz="2000" dirty="0" smtClean="0"/>
              <a:t>Υπόκειται σε οικονομικό έλεγχο ο οποίος δεν επηρεάζει την ανεξαρτησία της και διαθέτει δικό της ετήσιο προϋπολογισμό</a:t>
            </a:r>
          </a:p>
          <a:p>
            <a:pPr lvl="3">
              <a:defRPr/>
            </a:pPr>
            <a:endParaRPr lang="el-GR" sz="800" dirty="0" smtClean="0"/>
          </a:p>
          <a:p>
            <a:pPr>
              <a:defRPr/>
            </a:pPr>
            <a:r>
              <a:rPr lang="el-GR" sz="2000" dirty="0" smtClean="0"/>
              <a:t>Τα μέλη και οι υπάλληλοι δεσμεύονται από το επαγγελματικό απόρρητο κατά τη διάρκεια της θητείας και μετά το πέρας αυτής</a:t>
            </a:r>
          </a:p>
          <a:p>
            <a:pPr lvl="3">
              <a:defRPr/>
            </a:pPr>
            <a:endParaRPr lang="el-GR" sz="800" dirty="0" smtClean="0"/>
          </a:p>
          <a:p>
            <a:pPr>
              <a:defRPr/>
            </a:pPr>
            <a:r>
              <a:rPr lang="el-GR" sz="2000" dirty="0" smtClean="0"/>
              <a:t>Δια νόμου προβλέπεται η σύσταση της εποπτικής αρχής, τα προσόντα, η διάρκεια θητείας των μελών </a:t>
            </a:r>
            <a:r>
              <a:rPr lang="el-GR" sz="2000" i="1" dirty="0" smtClean="0"/>
              <a:t>(δεν πρέπει να είναι μικρότερη από 4 χρόνια)</a:t>
            </a:r>
            <a:endParaRPr lang="el-GR" sz="2000" dirty="0" smtClean="0"/>
          </a:p>
          <a:p>
            <a:pPr lvl="1">
              <a:buFont typeface="Wingdings" pitchFamily="2" charset="2"/>
              <a:buChar char="v"/>
              <a:defRPr/>
            </a:pPr>
            <a:endParaRPr lang="el-GR" sz="2000" dirty="0" smtClean="0">
              <a:ea typeface="+mn-ea"/>
            </a:endParaRPr>
          </a:p>
        </p:txBody>
      </p:sp>
      <p:sp>
        <p:nvSpPr>
          <p:cNvPr id="4" name="Slide Number Placeholder 3"/>
          <p:cNvSpPr>
            <a:spLocks noGrp="1"/>
          </p:cNvSpPr>
          <p:nvPr>
            <p:ph type="sldNum" sz="quarter" idx="12"/>
          </p:nvPr>
        </p:nvSpPr>
        <p:spPr/>
        <p:txBody>
          <a:bodyPr/>
          <a:lstStyle/>
          <a:p>
            <a:pPr>
              <a:defRPr/>
            </a:pPr>
            <a:fld id="{EE146D11-9898-4D6E-9DC3-67A2081E24CA}" type="slidenum">
              <a:rPr lang="el-GR" smtClean="0"/>
              <a:pPr>
                <a:defRPr/>
              </a:pPr>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268413"/>
            <a:ext cx="8172450"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Εξουσίες Επιτρόπου </a:t>
            </a:r>
            <a:r>
              <a:rPr lang="en-US" sz="2400" b="1" dirty="0" smtClean="0">
                <a:solidFill>
                  <a:srgbClr val="FFC000"/>
                </a:solidFill>
              </a:rPr>
              <a:t>(</a:t>
            </a:r>
            <a:r>
              <a:rPr lang="el-GR" sz="2400" b="1" dirty="0" smtClean="0">
                <a:solidFill>
                  <a:srgbClr val="FFC000"/>
                </a:solidFill>
              </a:rPr>
              <a:t>Άρθρο 58</a:t>
            </a:r>
            <a:r>
              <a:rPr lang="en-US" sz="2400" b="1" dirty="0" smtClean="0">
                <a:solidFill>
                  <a:srgbClr val="FFC000"/>
                </a:solidFill>
              </a:rPr>
              <a:t>)</a:t>
            </a:r>
            <a:r>
              <a:rPr lang="el-GR" sz="2000" b="1" dirty="0" smtClean="0">
                <a:solidFill>
                  <a:srgbClr val="FFC000"/>
                </a:solidFill>
              </a:rPr>
              <a:t/>
            </a:r>
            <a:br>
              <a:rPr lang="el-GR" sz="2000" b="1" dirty="0" smtClean="0">
                <a:solidFill>
                  <a:srgbClr val="FFC000"/>
                </a:solidFill>
              </a:rPr>
            </a:b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836613"/>
            <a:ext cx="8064500" cy="5183187"/>
          </a:xfrm>
        </p:spPr>
        <p:txBody>
          <a:bodyPr/>
          <a:lstStyle/>
          <a:p>
            <a:pPr>
              <a:buFont typeface="Wingdings" pitchFamily="2" charset="2"/>
              <a:buChar char="Ø"/>
              <a:defRPr/>
            </a:pPr>
            <a:r>
              <a:rPr lang="el-GR" sz="2400" dirty="0" smtClean="0">
                <a:solidFill>
                  <a:srgbClr val="FFFF00"/>
                </a:solidFill>
              </a:rPr>
              <a:t>Εισάγονται αυξημένες εξουσίες </a:t>
            </a:r>
          </a:p>
          <a:p>
            <a:pPr>
              <a:buFontTx/>
              <a:buNone/>
              <a:defRPr/>
            </a:pPr>
            <a:r>
              <a:rPr lang="el-GR" sz="2400" dirty="0" smtClean="0">
                <a:solidFill>
                  <a:srgbClr val="FFFF00"/>
                </a:solidFill>
              </a:rPr>
              <a:t>    </a:t>
            </a:r>
            <a:r>
              <a:rPr lang="el-GR" sz="2400" dirty="0" smtClean="0"/>
              <a:t>π.χ.</a:t>
            </a:r>
          </a:p>
          <a:p>
            <a:pPr>
              <a:defRPr/>
            </a:pPr>
            <a:r>
              <a:rPr lang="el-GR" sz="2400" dirty="0" smtClean="0"/>
              <a:t>Εγκρίνει πιστοποιητικά και κριτήρια πιστοποίησης</a:t>
            </a:r>
          </a:p>
          <a:p>
            <a:pPr>
              <a:defRPr/>
            </a:pPr>
            <a:r>
              <a:rPr lang="el-GR" sz="2400" dirty="0" smtClean="0"/>
              <a:t>Προβαίνει σε επανεξέταση των πιστοποιήσεων</a:t>
            </a:r>
          </a:p>
          <a:p>
            <a:pPr>
              <a:defRPr/>
            </a:pPr>
            <a:r>
              <a:rPr lang="el-GR" sz="2400" dirty="0" smtClean="0"/>
              <a:t>Παρέχει διαπίστευση σε φορείς πιστοποίησης</a:t>
            </a:r>
          </a:p>
          <a:p>
            <a:pPr>
              <a:defRPr/>
            </a:pPr>
            <a:r>
              <a:rPr lang="el-GR" sz="2400" dirty="0" smtClean="0"/>
              <a:t>Εκδίδει γνώμες για σχέδια κωδίκων δεοντολογίας και τα εγκρίνει</a:t>
            </a:r>
          </a:p>
          <a:p>
            <a:pPr>
              <a:defRPr/>
            </a:pPr>
            <a:r>
              <a:rPr lang="el-GR" sz="2400" dirty="0" smtClean="0"/>
              <a:t>Εγκρίνει δεσμευτικούς εταιρικούς κανόνες</a:t>
            </a:r>
          </a:p>
          <a:p>
            <a:pPr>
              <a:defRPr/>
            </a:pPr>
            <a:r>
              <a:rPr lang="el-GR" sz="2400" dirty="0" smtClean="0"/>
              <a:t>Εγκρίνει τυποποιημένες ρήτρες</a:t>
            </a:r>
          </a:p>
          <a:p>
            <a:pPr>
              <a:buFontTx/>
              <a:buNone/>
              <a:defRPr/>
            </a:pPr>
            <a:endParaRPr lang="el-GR" sz="2400" dirty="0" smtClean="0"/>
          </a:p>
          <a:p>
            <a:pPr>
              <a:buFont typeface="Wingdings" pitchFamily="2" charset="2"/>
              <a:buChar char="Ø"/>
              <a:defRPr/>
            </a:pPr>
            <a:r>
              <a:rPr lang="el-GR" sz="2400" dirty="0" smtClean="0">
                <a:solidFill>
                  <a:srgbClr val="FFFF00"/>
                </a:solidFill>
              </a:rPr>
              <a:t>Επιβάλλει αυξημένα διοικητικά πρόστιμα (Άρθρο 83)</a:t>
            </a:r>
          </a:p>
          <a:p>
            <a:pPr>
              <a:buFontTx/>
              <a:buNone/>
              <a:defRPr/>
            </a:pPr>
            <a:r>
              <a:rPr lang="el-GR" sz="2400" dirty="0" smtClean="0"/>
              <a:t>    </a:t>
            </a:r>
          </a:p>
          <a:p>
            <a:pPr lvl="1">
              <a:buFont typeface="Wingdings" pitchFamily="2" charset="2"/>
              <a:buChar char="v"/>
              <a:defRPr/>
            </a:pPr>
            <a:endParaRPr lang="el-GR" sz="1800" dirty="0" smtClean="0">
              <a:ea typeface="+mn-ea"/>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15E6855C-F78A-4014-B6D2-935783A0EEE2}" type="slidenum">
              <a:rPr lang="el-GR" altLang="en-US" sz="1400" smtClean="0">
                <a:latin typeface="Arial" charset="0"/>
              </a:rPr>
              <a:pPr>
                <a:spcBef>
                  <a:spcPct val="0"/>
                </a:spcBef>
                <a:buClrTx/>
                <a:buSzTx/>
                <a:buFontTx/>
                <a:buNone/>
                <a:defRPr/>
              </a:pPr>
              <a:t>23</a:t>
            </a:fld>
            <a:endParaRPr lang="el-GR" altLang="en-US" sz="1400" smtClean="0">
              <a:latin typeface="Arial" charset="0"/>
            </a:endParaRPr>
          </a:p>
        </p:txBody>
      </p:sp>
      <p:sp>
        <p:nvSpPr>
          <p:cNvPr id="80899" name="Title 1"/>
          <p:cNvSpPr>
            <a:spLocks noGrp="1"/>
          </p:cNvSpPr>
          <p:nvPr>
            <p:ph type="title" idx="4294967295"/>
          </p:nvPr>
        </p:nvSpPr>
        <p:spPr>
          <a:noFill/>
        </p:spPr>
        <p:txBody>
          <a:bodyPr/>
          <a:lstStyle/>
          <a:p>
            <a:pPr algn="ctr" eaLnBrk="1" hangingPunct="1"/>
            <a:r>
              <a:rPr lang="el-GR" altLang="el-GR" sz="2800" b="1" smtClean="0">
                <a:effectLst/>
              </a:rPr>
              <a:t>Γραφείο Επιτρόπου Προστασίας Δεδομένων Προσωπικού Χαρακτήρα</a:t>
            </a:r>
          </a:p>
        </p:txBody>
      </p:sp>
      <p:sp>
        <p:nvSpPr>
          <p:cNvPr id="3" name="Content Placeholder 2"/>
          <p:cNvSpPr>
            <a:spLocks noGrp="1"/>
          </p:cNvSpPr>
          <p:nvPr>
            <p:ph idx="4294967295"/>
          </p:nvPr>
        </p:nvSpPr>
        <p:spPr/>
        <p:txBody>
          <a:bodyPr/>
          <a:lstStyle/>
          <a:p>
            <a:pPr algn="ctr">
              <a:buFontTx/>
              <a:buNone/>
              <a:defRPr/>
            </a:pPr>
            <a:r>
              <a:rPr lang="el-GR" sz="2800" dirty="0" smtClean="0">
                <a:effectLst/>
              </a:rPr>
              <a:t>Ιάσονος 1, 1082 Λευκωσία</a:t>
            </a:r>
          </a:p>
          <a:p>
            <a:pPr algn="ctr">
              <a:buFontTx/>
              <a:buNone/>
              <a:defRPr/>
            </a:pPr>
            <a:r>
              <a:rPr lang="el-GR" sz="2800" dirty="0" smtClean="0">
                <a:effectLst/>
              </a:rPr>
              <a:t>Τ.Θ.  23378, 1682  Λευκωσία</a:t>
            </a:r>
          </a:p>
          <a:p>
            <a:pPr algn="ctr">
              <a:defRPr/>
            </a:pPr>
            <a:endParaRPr lang="el-GR" sz="2800" dirty="0" smtClean="0">
              <a:effectLst/>
            </a:endParaRPr>
          </a:p>
          <a:p>
            <a:pPr algn="ctr">
              <a:buFontTx/>
              <a:buNone/>
              <a:defRPr/>
            </a:pPr>
            <a:r>
              <a:rPr lang="el-GR" sz="2800" dirty="0" err="1" smtClean="0">
                <a:effectLst/>
              </a:rPr>
              <a:t>Τηλ</a:t>
            </a:r>
            <a:r>
              <a:rPr lang="el-GR" sz="2800" dirty="0" smtClean="0">
                <a:effectLst/>
              </a:rPr>
              <a:t>:  22818456, Φαξ: 22304565</a:t>
            </a:r>
          </a:p>
          <a:p>
            <a:pPr algn="ctr">
              <a:buFontTx/>
              <a:buNone/>
              <a:defRPr/>
            </a:pPr>
            <a:r>
              <a:rPr lang="en-US" sz="2800" dirty="0" smtClean="0">
                <a:effectLst/>
              </a:rPr>
              <a:t>E-mail: commissioner@dataprotection.gov.cy</a:t>
            </a:r>
            <a:endParaRPr lang="el-GR" sz="2800" dirty="0" smtClean="0">
              <a:effectLst/>
            </a:endParaRPr>
          </a:p>
          <a:p>
            <a:pPr algn="ctr">
              <a:defRPr/>
            </a:pPr>
            <a:endParaRPr lang="el-GR" sz="2800" dirty="0" smtClean="0">
              <a:effectLst/>
            </a:endParaRPr>
          </a:p>
          <a:p>
            <a:pPr algn="ctr">
              <a:buFontTx/>
              <a:buNone/>
              <a:defRPr/>
            </a:pPr>
            <a:r>
              <a:rPr lang="en-US" sz="2800" b="1" dirty="0" smtClean="0">
                <a:effectLst/>
              </a:rPr>
              <a:t>www.dataprotection.gov.cy</a:t>
            </a:r>
            <a:endParaRPr lang="en-GB" sz="2800" b="1" dirty="0" smtClean="0">
              <a:effectLst/>
            </a:endParaRPr>
          </a:p>
          <a:p>
            <a:pPr eaLnBrk="1" hangingPunct="1">
              <a:buFontTx/>
              <a:buNone/>
              <a:defRPr/>
            </a:pPr>
            <a:endParaRPr lang="el-GR" dirty="0" smtClean="0"/>
          </a:p>
          <a:p>
            <a:pPr lvl="1" eaLnBrk="1" hangingPunct="1">
              <a:buClr>
                <a:schemeClr val="hlink"/>
              </a:buClr>
              <a:buFont typeface="Wingdings" pitchFamily="2" charset="2"/>
              <a:buNone/>
              <a:defRPr/>
            </a:pPr>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E2CF3B2-FF51-420D-8FC3-C5682E4EE262}" type="slidenum">
              <a:rPr lang="el-GR" altLang="en-US" sz="1400" smtClean="0">
                <a:latin typeface="Arial" charset="0"/>
              </a:rPr>
              <a:pPr>
                <a:spcBef>
                  <a:spcPct val="0"/>
                </a:spcBef>
                <a:buClrTx/>
                <a:buSzTx/>
                <a:buFontTx/>
                <a:buNone/>
                <a:defRPr/>
              </a:pPr>
              <a:t>3</a:t>
            </a:fld>
            <a:endParaRPr lang="el-GR" altLang="en-US" sz="1400" smtClean="0">
              <a:latin typeface="Arial" charset="0"/>
            </a:endParaRPr>
          </a:p>
        </p:txBody>
      </p:sp>
      <p:sp>
        <p:nvSpPr>
          <p:cNvPr id="6147" name="Rectangle 3"/>
          <p:cNvSpPr>
            <a:spLocks noGrp="1" noChangeArrowheads="1"/>
          </p:cNvSpPr>
          <p:nvPr>
            <p:ph type="body" idx="1"/>
          </p:nvPr>
        </p:nvSpPr>
        <p:spPr>
          <a:xfrm>
            <a:off x="250825" y="260350"/>
            <a:ext cx="8893175" cy="5832475"/>
          </a:xfrm>
          <a:effectLst>
            <a:outerShdw dist="35921" dir="2700000" algn="ctr" rotWithShape="0">
              <a:schemeClr val="bg2"/>
            </a:outerShdw>
          </a:effectLst>
        </p:spPr>
        <p:txBody>
          <a:bodyPr/>
          <a:lstStyle/>
          <a:p>
            <a:pPr eaLnBrk="1" hangingPunct="1">
              <a:buFontTx/>
              <a:buNone/>
              <a:defRPr/>
            </a:pPr>
            <a:r>
              <a:rPr lang="el-GR" sz="2400" b="1" dirty="0" smtClean="0">
                <a:solidFill>
                  <a:srgbClr val="FFC000"/>
                </a:solidFill>
                <a:effectLst>
                  <a:outerShdw blurRad="38100" dist="38100" dir="2700000" algn="tl">
                    <a:srgbClr val="000000">
                      <a:alpha val="43137"/>
                    </a:srgbClr>
                  </a:outerShdw>
                </a:effectLst>
              </a:rPr>
              <a:t>               Καινοτομίες του Κανονισμού</a:t>
            </a:r>
          </a:p>
          <a:p>
            <a:pPr marL="803275" indent="-442913" eaLnBrk="1" hangingPunct="1">
              <a:buFontTx/>
              <a:buNone/>
              <a:defRPr/>
            </a:pPr>
            <a:r>
              <a:rPr lang="en-US" sz="2100" dirty="0" smtClean="0">
                <a:effectLst>
                  <a:outerShdw blurRad="38100" dist="38100" dir="2700000" algn="tl">
                    <a:srgbClr val="000000">
                      <a:alpha val="43137"/>
                    </a:srgbClr>
                  </a:outerShdw>
                </a:effectLst>
              </a:rPr>
              <a:t>(</a:t>
            </a:r>
            <a:r>
              <a:rPr lang="el-GR" sz="2100" dirty="0" smtClean="0">
                <a:effectLst>
                  <a:outerShdw blurRad="38100" dist="38100" dir="2700000" algn="tl">
                    <a:srgbClr val="000000">
                      <a:alpha val="43137"/>
                    </a:srgbClr>
                  </a:outerShdw>
                </a:effectLst>
              </a:rPr>
              <a:t>α) Ομοιόμορφη μεταφορά και εφαρμογή:	</a:t>
            </a:r>
          </a:p>
          <a:p>
            <a:pPr marL="803275" indent="-442913" eaLnBrk="1" hangingPunct="1">
              <a:buFont typeface="Wingdings" pitchFamily="2" charset="2"/>
              <a:buChar char="v"/>
              <a:defRPr/>
            </a:pPr>
            <a:r>
              <a:rPr lang="el-GR" sz="2100" dirty="0" smtClean="0">
                <a:effectLst>
                  <a:outerShdw blurRad="38100" dist="38100" dir="2700000" algn="tl">
                    <a:srgbClr val="000000">
                      <a:alpha val="43137"/>
                    </a:srgbClr>
                  </a:outerShdw>
                </a:effectLst>
              </a:rPr>
              <a:t>διαμορφώνεται ενιαίο νομικό πλαίσιο χωρίς την ανάγκη ψήφισης εθνικής νομοθεσίας</a:t>
            </a:r>
          </a:p>
          <a:p>
            <a:pPr marL="803275" indent="-442913" eaLnBrk="1" hangingPunct="1">
              <a:buFont typeface="Wingdings" pitchFamily="2" charset="2"/>
              <a:buChar char="v"/>
              <a:defRPr/>
            </a:pPr>
            <a:r>
              <a:rPr lang="el-GR" sz="2100" dirty="0" smtClean="0">
                <a:effectLst>
                  <a:outerShdw blurRad="38100" dist="38100" dir="2700000" algn="tl">
                    <a:srgbClr val="000000">
                      <a:alpha val="43137"/>
                    </a:srgbClr>
                  </a:outerShdw>
                </a:effectLst>
              </a:rPr>
              <a:t>ίδιο επίπεδο νομικά εκτελεστών δικαιωμάτων και υποχρεώσεων, </a:t>
            </a:r>
          </a:p>
          <a:p>
            <a:pPr marL="803275" indent="-442913" eaLnBrk="1" hangingPunct="1">
              <a:buFontTx/>
              <a:buNone/>
              <a:defRPr/>
            </a:pPr>
            <a:r>
              <a:rPr lang="el-GR" sz="2100" dirty="0" smtClean="0">
                <a:effectLst>
                  <a:outerShdw blurRad="38100" dist="38100" dir="2700000" algn="tl">
                    <a:srgbClr val="000000">
                      <a:alpha val="43137"/>
                    </a:srgbClr>
                  </a:outerShdw>
                </a:effectLst>
              </a:rPr>
              <a:t>     σε όλα τα κράτη μέλη</a:t>
            </a:r>
          </a:p>
          <a:p>
            <a:pPr marL="803275" indent="-442913" eaLnBrk="1" hangingPunct="1">
              <a:buFont typeface="Wingdings" pitchFamily="2" charset="2"/>
              <a:buChar char="v"/>
              <a:defRPr/>
            </a:pPr>
            <a:r>
              <a:rPr lang="el-GR" sz="2100" dirty="0" smtClean="0">
                <a:effectLst>
                  <a:outerShdw blurRad="38100" dist="38100" dir="2700000" algn="tl">
                    <a:srgbClr val="000000">
                      <a:alpha val="43137"/>
                    </a:srgbClr>
                  </a:outerShdw>
                </a:effectLst>
              </a:rPr>
              <a:t>επιβολή ισοδύναμων κυρώσεων από τις ΑΠΔΠΧ</a:t>
            </a:r>
          </a:p>
          <a:p>
            <a:pPr indent="17463" eaLnBrk="1" hangingPunct="1">
              <a:buFontTx/>
              <a:buNone/>
              <a:defRPr/>
            </a:pPr>
            <a:r>
              <a:rPr lang="el-GR" sz="2100" dirty="0" smtClean="0">
                <a:effectLst>
                  <a:outerShdw blurRad="38100" dist="38100" dir="2700000" algn="tl">
                    <a:srgbClr val="000000">
                      <a:alpha val="43137"/>
                    </a:srgbClr>
                  </a:outerShdw>
                </a:effectLst>
              </a:rPr>
              <a:t>(β) Ενίσχυση υφιστάμενων δικαιωμάτων και δημιουργία νέων</a:t>
            </a:r>
          </a:p>
          <a:p>
            <a:pPr indent="17463" eaLnBrk="1" hangingPunct="1">
              <a:buFontTx/>
              <a:buNone/>
              <a:defRPr/>
            </a:pPr>
            <a:r>
              <a:rPr lang="el-GR" sz="2100" dirty="0" smtClean="0">
                <a:effectLst>
                  <a:outerShdw blurRad="38100" dist="38100" dir="2700000" algn="tl">
                    <a:srgbClr val="000000">
                      <a:alpha val="43137"/>
                    </a:srgbClr>
                  </a:outerShdw>
                </a:effectLst>
              </a:rPr>
              <a:t>(γ) Ενίσχυση υφιστάμενων αρχών προστασίας των δεδομένων</a:t>
            </a:r>
          </a:p>
          <a:p>
            <a:pPr indent="17463" eaLnBrk="1" hangingPunct="1">
              <a:buFontTx/>
              <a:buNone/>
              <a:defRPr/>
            </a:pPr>
            <a:r>
              <a:rPr lang="el-GR" sz="2100" dirty="0" smtClean="0">
                <a:effectLst>
                  <a:outerShdw blurRad="38100" dist="38100" dir="2700000" algn="tl">
                    <a:srgbClr val="000000">
                      <a:alpha val="43137"/>
                    </a:srgbClr>
                  </a:outerShdw>
                </a:effectLst>
              </a:rPr>
              <a:t>(δ) Αυστηρότερες υποχρεώσεις στους υπεύθυνους επεξεργασίας</a:t>
            </a:r>
          </a:p>
          <a:p>
            <a:pPr indent="17463" eaLnBrk="1" hangingPunct="1">
              <a:buFontTx/>
              <a:buNone/>
              <a:defRPr/>
            </a:pPr>
            <a:r>
              <a:rPr lang="el-GR" sz="2100" dirty="0" smtClean="0">
                <a:effectLst>
                  <a:outerShdw blurRad="38100" dist="38100" dir="2700000" algn="tl">
                    <a:srgbClr val="000000">
                      <a:alpha val="43137"/>
                    </a:srgbClr>
                  </a:outerShdw>
                </a:effectLst>
              </a:rPr>
              <a:t>(ε) Δικαίωμα αποζημίωσης και για μη υλική ζημία</a:t>
            </a:r>
          </a:p>
          <a:p>
            <a:pPr marL="803275" indent="-442913" eaLnBrk="1" hangingPunct="1">
              <a:buFontTx/>
              <a:buNone/>
              <a:defRPr/>
            </a:pPr>
            <a:r>
              <a:rPr lang="el-GR" sz="2100" dirty="0" smtClean="0">
                <a:effectLst>
                  <a:outerShdw blurRad="38100" dist="38100" dir="2700000" algn="tl">
                    <a:srgbClr val="000000">
                      <a:alpha val="43137"/>
                    </a:srgbClr>
                  </a:outerShdw>
                </a:effectLst>
              </a:rPr>
              <a:t>(στ) Ενδυνάμωση συνεργασίας ΑΠΔΠΧ σε διασυνοριακές υποθέσεις</a:t>
            </a:r>
          </a:p>
          <a:p>
            <a:pPr eaLnBrk="1" hangingPunct="1">
              <a:buFontTx/>
              <a:buNone/>
              <a:defRPr/>
            </a:pPr>
            <a:r>
              <a:rPr lang="el-GR" altLang="el-GR" sz="2100" dirty="0" smtClean="0">
                <a:effectLst>
                  <a:outerShdw blurRad="38100" dist="38100" dir="2700000" algn="tl">
                    <a:srgbClr val="000000">
                      <a:alpha val="43137"/>
                    </a:srgbClr>
                  </a:outerShdw>
                </a:effectLst>
              </a:rPr>
              <a:t>     (ζ) Εισαγωγή του θεσμού της ενιαίας θυρίδας (</a:t>
            </a:r>
            <a:r>
              <a:rPr lang="en-US" altLang="el-GR" sz="2100" dirty="0" smtClean="0">
                <a:effectLst>
                  <a:outerShdw blurRad="38100" dist="38100" dir="2700000" algn="tl">
                    <a:srgbClr val="000000">
                      <a:alpha val="43137"/>
                    </a:srgbClr>
                  </a:outerShdw>
                </a:effectLst>
              </a:rPr>
              <a:t>one stop shop</a:t>
            </a:r>
            <a:r>
              <a:rPr lang="el-GR" altLang="el-GR" sz="2100" dirty="0" smtClean="0">
                <a:effectLst>
                  <a:outerShdw blurRad="38100" dist="38100" dir="2700000" algn="tl">
                    <a:srgbClr val="000000">
                      <a:alpha val="43137"/>
                    </a:srgbClr>
                  </a:outerShdw>
                </a:effectLst>
              </a:rPr>
              <a:t>) </a:t>
            </a:r>
          </a:p>
          <a:p>
            <a:pPr eaLnBrk="1" hangingPunct="1">
              <a:buFontTx/>
              <a:buNone/>
              <a:defRPr/>
            </a:pPr>
            <a:r>
              <a:rPr lang="el-GR" altLang="el-GR" sz="2100" dirty="0" smtClean="0">
                <a:effectLst>
                  <a:outerShdw blurRad="38100" dist="38100" dir="2700000" algn="tl">
                    <a:srgbClr val="000000">
                      <a:alpha val="43137"/>
                    </a:srgbClr>
                  </a:outerShdw>
                </a:effectLst>
              </a:rPr>
              <a:t>     </a:t>
            </a:r>
            <a:r>
              <a:rPr lang="el-GR" altLang="el-GR" sz="2100" i="1" dirty="0" smtClean="0">
                <a:effectLst>
                  <a:outerShdw blurRad="38100" dist="38100" dir="2700000" algn="tl">
                    <a:srgbClr val="000000">
                      <a:alpha val="43137"/>
                    </a:srgbClr>
                  </a:outerShdw>
                </a:effectLst>
              </a:rPr>
              <a:t>(κάθε πολίτης και κάθε επιχείρηση μπορεί να συναλλάσσεται με μία μόνο  ΑΠΔΠΧ) </a:t>
            </a:r>
          </a:p>
          <a:p>
            <a:pPr marL="803275" indent="-442913" eaLnBrk="1" hangingPunct="1">
              <a:buFontTx/>
              <a:buNone/>
              <a:defRPr/>
            </a:pPr>
            <a:endParaRPr lang="el-GR" sz="2100" dirty="0" smtClean="0">
              <a:effectLst>
                <a:outerShdw blurRad="38100" dist="38100" dir="2700000" algn="tl">
                  <a:srgbClr val="000000">
                    <a:alpha val="43137"/>
                  </a:srgbClr>
                </a:outerShdw>
              </a:effectLst>
            </a:endParaRPr>
          </a:p>
          <a:p>
            <a:pPr eaLnBrk="1" hangingPunct="1">
              <a:buFontTx/>
              <a:buNone/>
              <a:defRPr/>
            </a:pPr>
            <a:endParaRPr lang="en-US" sz="2400" dirty="0" smtClean="0">
              <a:effectLst>
                <a:outerShdw blurRad="38100" dist="38100" dir="2700000" algn="tl">
                  <a:srgbClr val="000000">
                    <a:alpha val="43137"/>
                  </a:srgbClr>
                </a:outerShdw>
              </a:effectLst>
            </a:endParaRPr>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E358162-9B29-434A-929A-9D3115242A32}" type="slidenum">
              <a:rPr lang="el-GR" altLang="en-US" sz="1400" smtClean="0">
                <a:latin typeface="Arial" charset="0"/>
              </a:rPr>
              <a:pPr>
                <a:spcBef>
                  <a:spcPct val="0"/>
                </a:spcBef>
                <a:buClrTx/>
                <a:buSzTx/>
                <a:buFontTx/>
                <a:buNone/>
                <a:defRPr/>
              </a:pPr>
              <a:t>4</a:t>
            </a:fld>
            <a:endParaRPr lang="el-GR" altLang="en-US" sz="1400" smtClean="0">
              <a:latin typeface="Arial" charset="0"/>
            </a:endParaRPr>
          </a:p>
        </p:txBody>
      </p:sp>
      <p:sp>
        <p:nvSpPr>
          <p:cNvPr id="6147" name="Rectangle 3"/>
          <p:cNvSpPr>
            <a:spLocks noGrp="1" noChangeArrowheads="1"/>
          </p:cNvSpPr>
          <p:nvPr>
            <p:ph type="body" idx="1"/>
          </p:nvPr>
        </p:nvSpPr>
        <p:spPr>
          <a:xfrm>
            <a:off x="539750" y="404813"/>
            <a:ext cx="8353425" cy="6048375"/>
          </a:xfrm>
          <a:effectLst>
            <a:outerShdw dist="35921" dir="2700000" algn="ctr" rotWithShape="0">
              <a:schemeClr val="bg2"/>
            </a:outerShdw>
          </a:effectLst>
        </p:spPr>
        <p:txBody>
          <a:bodyPr/>
          <a:lstStyle/>
          <a:p>
            <a:pPr eaLnBrk="1" hangingPunct="1">
              <a:buFontTx/>
              <a:buNone/>
              <a:defRPr/>
            </a:pPr>
            <a:r>
              <a:rPr lang="el-GR" altLang="el-GR" sz="2100" dirty="0" smtClean="0"/>
              <a:t>(</a:t>
            </a:r>
            <a:r>
              <a:rPr lang="el-GR" altLang="el-GR" sz="2300" dirty="0" smtClean="0"/>
              <a:t>η) Διενέργεια ελέγχων </a:t>
            </a:r>
            <a:r>
              <a:rPr lang="en-US" altLang="el-GR" sz="2300" dirty="0" smtClean="0"/>
              <a:t>before the event</a:t>
            </a:r>
          </a:p>
          <a:p>
            <a:pPr eaLnBrk="1" hangingPunct="1">
              <a:buFontTx/>
              <a:buNone/>
              <a:defRPr/>
            </a:pPr>
            <a:r>
              <a:rPr lang="el-GR" altLang="el-GR" sz="2300" dirty="0" smtClean="0"/>
              <a:t>(θ) Πρόσβαση από την ΑΠΔΠΧ στις κτιριακές εγκαταστάσεις και στον εξοπλισμό του οργανισμού</a:t>
            </a:r>
          </a:p>
          <a:p>
            <a:pPr eaLnBrk="1" hangingPunct="1">
              <a:buFontTx/>
              <a:buNone/>
              <a:defRPr/>
            </a:pPr>
            <a:r>
              <a:rPr lang="el-GR" altLang="el-GR" sz="2300" dirty="0" smtClean="0"/>
              <a:t>(ι) Επιβολή αυστηρότερων κυρώσεων</a:t>
            </a:r>
          </a:p>
          <a:p>
            <a:pPr eaLnBrk="1" hangingPunct="1">
              <a:buFontTx/>
              <a:buNone/>
              <a:defRPr/>
            </a:pPr>
            <a:r>
              <a:rPr lang="el-GR" altLang="el-GR" sz="2300" dirty="0" smtClean="0"/>
              <a:t>(κ) Κατάργηση Γνωστοποιήσεων και Αδειών Διασύνδεσης /</a:t>
            </a:r>
          </a:p>
          <a:p>
            <a:pPr eaLnBrk="1" hangingPunct="1">
              <a:buFontTx/>
              <a:buNone/>
              <a:defRPr/>
            </a:pPr>
            <a:r>
              <a:rPr lang="el-GR" altLang="el-GR" sz="2300" dirty="0" smtClean="0"/>
              <a:t>     Διαβίβασης, όπως τις γνωρίζουμε σήμερα</a:t>
            </a:r>
          </a:p>
          <a:p>
            <a:pPr eaLnBrk="1" hangingPunct="1">
              <a:buFontTx/>
              <a:buNone/>
              <a:defRPr/>
            </a:pPr>
            <a:r>
              <a:rPr lang="el-GR" altLang="el-GR" sz="2300" dirty="0" smtClean="0"/>
              <a:t>(λ) Ευθύνη τόσο σε υπεύθυνους επεξεργασίας όσο και σε εκτελούντες την επεξεργασία</a:t>
            </a:r>
          </a:p>
          <a:p>
            <a:pPr eaLnBrk="1" hangingPunct="1">
              <a:buFontTx/>
              <a:buNone/>
              <a:defRPr/>
            </a:pPr>
            <a:r>
              <a:rPr lang="el-GR" altLang="el-GR" sz="2300" dirty="0" smtClean="0"/>
              <a:t>(μ) Αυστηρές προϋποθέσεις για τη συγκατάθεση: κ</a:t>
            </a:r>
            <a:r>
              <a:rPr lang="el-GR" sz="2300" dirty="0" smtClean="0"/>
              <a:t>αταργείται </a:t>
            </a:r>
          </a:p>
          <a:p>
            <a:pPr eaLnBrk="1" hangingPunct="1">
              <a:buFontTx/>
              <a:buNone/>
              <a:defRPr/>
            </a:pPr>
            <a:r>
              <a:rPr lang="el-GR" sz="2300" dirty="0" smtClean="0"/>
              <a:t>    η σιωπηρή  συγκατάθεση για την επεξεργασία δεδομένων και εισάγονται συγκεκριμένες υποχρεώσεις σχετικά με την απόδειξη ύπαρξης συγκατάθεσης</a:t>
            </a:r>
            <a:endParaRPr lang="el-GR" altLang="el-GR" sz="2300" dirty="0" smtClean="0"/>
          </a:p>
          <a:p>
            <a:pPr eaLnBrk="1" hangingPunct="1">
              <a:buFontTx/>
              <a:buNone/>
              <a:defRPr/>
            </a:pPr>
            <a:r>
              <a:rPr lang="el-GR" altLang="el-GR" sz="2300" dirty="0" smtClean="0"/>
              <a:t>(ν) Καθιέρωση του θεσμού του Υπεύθυνου Προστασίας Δεδομένων</a:t>
            </a:r>
          </a:p>
          <a:p>
            <a:pPr eaLnBrk="1" hangingPunct="1">
              <a:buFontTx/>
              <a:buNone/>
              <a:defRPr/>
            </a:pPr>
            <a:endParaRPr lang="el-GR" sz="2400" dirty="0" smtClean="0">
              <a:effectLst>
                <a:outerShdw blurRad="38100" dist="38100" dir="2700000" algn="tl">
                  <a:srgbClr val="000000">
                    <a:alpha val="43137"/>
                  </a:srgbClr>
                </a:outerShdw>
              </a:effectLst>
            </a:endParaRPr>
          </a:p>
          <a:p>
            <a:pPr eaLnBrk="1" hangingPunct="1">
              <a:buFontTx/>
              <a:buNone/>
              <a:defRPr/>
            </a:pPr>
            <a:endParaRPr lang="el-GR" altLang="el-G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09D4ABE-7096-4301-88C3-68BA11B34AC6}" type="slidenum">
              <a:rPr lang="el-GR" altLang="en-US" sz="1400" smtClean="0">
                <a:latin typeface="Arial" charset="0"/>
              </a:rPr>
              <a:pPr>
                <a:spcBef>
                  <a:spcPct val="0"/>
                </a:spcBef>
                <a:buClrTx/>
                <a:buSzTx/>
                <a:buFontTx/>
                <a:buNone/>
                <a:defRPr/>
              </a:pPr>
              <a:t>5</a:t>
            </a:fld>
            <a:endParaRPr lang="el-GR" altLang="en-US" sz="1400" smtClean="0">
              <a:latin typeface="Arial" charset="0"/>
            </a:endParaRPr>
          </a:p>
        </p:txBody>
      </p:sp>
      <p:sp>
        <p:nvSpPr>
          <p:cNvPr id="6147" name="Rectangle 3"/>
          <p:cNvSpPr>
            <a:spLocks noGrp="1" noChangeArrowheads="1"/>
          </p:cNvSpPr>
          <p:nvPr>
            <p:ph type="body" idx="1"/>
          </p:nvPr>
        </p:nvSpPr>
        <p:spPr>
          <a:xfrm>
            <a:off x="323850" y="188913"/>
            <a:ext cx="8569325" cy="6264275"/>
          </a:xfrm>
          <a:effectLst>
            <a:outerShdw dist="35921" dir="2700000" algn="ctr" rotWithShape="0">
              <a:schemeClr val="bg2"/>
            </a:outerShdw>
          </a:effectLst>
        </p:spPr>
        <p:txBody>
          <a:bodyPr/>
          <a:lstStyle/>
          <a:p>
            <a:pPr eaLnBrk="1" hangingPunct="1">
              <a:buFontTx/>
              <a:buNone/>
              <a:defRPr/>
            </a:pPr>
            <a:r>
              <a:rPr lang="el-GR" sz="2400" b="1" dirty="0" smtClean="0">
                <a:latin typeface="+mj-lt"/>
              </a:rPr>
              <a:t>                 </a:t>
            </a:r>
            <a:r>
              <a:rPr lang="el-GR" sz="2400" b="1" dirty="0" smtClean="0">
                <a:solidFill>
                  <a:srgbClr val="FFC000"/>
                </a:solidFill>
                <a:latin typeface="+mj-lt"/>
              </a:rPr>
              <a:t>Αρχές νόμιμης επεξεργασίας</a:t>
            </a:r>
            <a:endParaRPr lang="en-US" sz="2400" b="1" dirty="0" smtClean="0">
              <a:solidFill>
                <a:srgbClr val="FFC000"/>
              </a:solidFill>
              <a:latin typeface="+mj-lt"/>
            </a:endParaRPr>
          </a:p>
          <a:p>
            <a:pPr lvl="5">
              <a:buFontTx/>
              <a:buNone/>
              <a:defRPr/>
            </a:pPr>
            <a:endParaRPr lang="el-GR" sz="1200" b="1" dirty="0" smtClean="0">
              <a:solidFill>
                <a:srgbClr val="FFC000"/>
              </a:solidFill>
              <a:latin typeface="+mj-lt"/>
            </a:endParaRPr>
          </a:p>
          <a:p>
            <a:pPr eaLnBrk="1" hangingPunct="1">
              <a:buFont typeface="Wingdings" pitchFamily="2" charset="2"/>
              <a:buChar char="Ø"/>
              <a:defRPr/>
            </a:pPr>
            <a:r>
              <a:rPr lang="el-GR" sz="2200" dirty="0" smtClean="0">
                <a:effectLst>
                  <a:outerShdw blurRad="38100" dist="38100" dir="2700000" algn="tl">
                    <a:srgbClr val="000000">
                      <a:alpha val="43137"/>
                    </a:srgbClr>
                  </a:outerShdw>
                </a:effectLst>
              </a:rPr>
              <a:t>Εισαγωγή της </a:t>
            </a:r>
            <a:r>
              <a:rPr lang="el-GR" sz="2200" b="1" dirty="0" smtClean="0">
                <a:solidFill>
                  <a:srgbClr val="FFFF00"/>
                </a:solidFill>
                <a:effectLst>
                  <a:outerShdw blurRad="38100" dist="38100" dir="2700000" algn="tl">
                    <a:srgbClr val="000000">
                      <a:alpha val="43137"/>
                    </a:srgbClr>
                  </a:outerShdw>
                </a:effectLst>
              </a:rPr>
              <a:t>Αρχής της Λογοδοσίας: </a:t>
            </a:r>
            <a:r>
              <a:rPr lang="en-US" sz="2200" dirty="0" smtClean="0">
                <a:effectLst>
                  <a:outerShdw blurRad="38100" dist="38100" dir="2700000" algn="tl">
                    <a:srgbClr val="000000">
                      <a:alpha val="43137"/>
                    </a:srgbClr>
                  </a:outerShdw>
                </a:effectLst>
              </a:rPr>
              <a:t>o</a:t>
            </a:r>
            <a:r>
              <a:rPr lang="el-GR" sz="2200" dirty="0" smtClean="0">
                <a:effectLst>
                  <a:outerShdw blurRad="38100" dist="38100" dir="2700000" algn="tl">
                    <a:srgbClr val="000000">
                      <a:alpha val="43137"/>
                    </a:srgbClr>
                  </a:outerShdw>
                </a:effectLst>
              </a:rPr>
              <a:t> οργανισμός</a:t>
            </a:r>
            <a:r>
              <a:rPr lang="en-US" sz="22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θα πρέπει ανά πάσα στιγμή, να καθορίζει και να εφαρμόζει τα κατάλληλα τεχνικά και οργανωτικά μέτρα </a:t>
            </a:r>
            <a:r>
              <a:rPr lang="el-GR" sz="2200" b="1" u="sng" dirty="0" smtClean="0">
                <a:effectLst>
                  <a:outerShdw blurRad="38100" dist="38100" dir="2700000" algn="tl">
                    <a:srgbClr val="000000">
                      <a:alpha val="43137"/>
                    </a:srgbClr>
                  </a:outerShdw>
                </a:effectLst>
              </a:rPr>
              <a:t>για να αποδεικνύει συμμόρφωση </a:t>
            </a:r>
            <a:r>
              <a:rPr lang="el-GR" sz="2200" dirty="0" smtClean="0">
                <a:effectLst>
                  <a:outerShdw blurRad="38100" dist="38100" dir="2700000" algn="tl">
                    <a:srgbClr val="000000">
                      <a:alpha val="43137"/>
                    </a:srgbClr>
                  </a:outerShdw>
                </a:effectLst>
              </a:rPr>
              <a:t>με τον Κανονισμό</a:t>
            </a:r>
          </a:p>
          <a:p>
            <a:pPr lvl="2" eaLnBrk="1" hangingPunct="1">
              <a:buFontTx/>
              <a:buNone/>
              <a:defRPr/>
            </a:pPr>
            <a:endParaRPr lang="el-GR" sz="1400" dirty="0" smtClean="0">
              <a:effectLst>
                <a:outerShdw blurRad="38100" dist="38100" dir="2700000" algn="tl">
                  <a:srgbClr val="000000">
                    <a:alpha val="43137"/>
                  </a:srgbClr>
                </a:outerShdw>
              </a:effectLst>
            </a:endParaRPr>
          </a:p>
          <a:p>
            <a:pPr eaLnBrk="1" hangingPunct="1">
              <a:buFont typeface="Wingdings" pitchFamily="2" charset="2"/>
              <a:buChar char="Ø"/>
              <a:defRPr/>
            </a:pPr>
            <a:r>
              <a:rPr lang="el-GR" sz="2200" dirty="0" smtClean="0"/>
              <a:t>Όμοιες αρχές με την Οδηγία: </a:t>
            </a:r>
          </a:p>
          <a:p>
            <a:pPr eaLnBrk="1" hangingPunct="1">
              <a:defRPr/>
            </a:pPr>
            <a:r>
              <a:rPr lang="el-GR" sz="2200" dirty="0" smtClean="0">
                <a:effectLst>
                  <a:outerShdw blurRad="38100" dist="38100" dir="2700000" algn="tl">
                    <a:srgbClr val="000000">
                      <a:alpha val="43137"/>
                    </a:srgbClr>
                  </a:outerShdw>
                </a:effectLst>
              </a:rPr>
              <a:t>Αρχή της νομιμότητας, αντικειμενικότητας και διαφάνειας της επεξεργασίας</a:t>
            </a:r>
            <a:r>
              <a:rPr lang="en-US" sz="2200" dirty="0" smtClean="0">
                <a:effectLst>
                  <a:outerShdw blurRad="38100" dist="38100" dir="2700000" algn="tl">
                    <a:srgbClr val="000000">
                      <a:alpha val="43137"/>
                    </a:srgbClr>
                  </a:outerShdw>
                </a:effectLst>
              </a:rPr>
              <a:t> (lawfulness, fairness and transparency)</a:t>
            </a:r>
            <a:endParaRPr lang="el-GR" sz="2200" dirty="0" smtClean="0">
              <a:effectLst>
                <a:outerShdw blurRad="38100" dist="38100" dir="2700000" algn="tl">
                  <a:srgbClr val="000000">
                    <a:alpha val="43137"/>
                  </a:srgbClr>
                </a:outerShdw>
              </a:effectLst>
            </a:endParaRPr>
          </a:p>
          <a:p>
            <a:pPr eaLnBrk="1" hangingPunct="1">
              <a:defRPr/>
            </a:pPr>
            <a:r>
              <a:rPr lang="el-GR" sz="2200" dirty="0" smtClean="0">
                <a:effectLst>
                  <a:outerShdw blurRad="38100" dist="38100" dir="2700000" algn="tl">
                    <a:srgbClr val="000000">
                      <a:alpha val="43137"/>
                    </a:srgbClr>
                  </a:outerShdw>
                </a:effectLst>
              </a:rPr>
              <a:t>Αρχή του περιορισμού του σκοπού</a:t>
            </a:r>
            <a:r>
              <a:rPr lang="en-US" sz="2200" dirty="0" smtClean="0">
                <a:effectLst>
                  <a:outerShdw blurRad="38100" dist="38100" dir="2700000" algn="tl">
                    <a:srgbClr val="000000">
                      <a:alpha val="43137"/>
                    </a:srgbClr>
                  </a:outerShdw>
                </a:effectLst>
              </a:rPr>
              <a:t> (purpose limitation)</a:t>
            </a:r>
            <a:r>
              <a:rPr lang="el-GR" sz="2200" dirty="0" smtClean="0">
                <a:effectLst>
                  <a:outerShdw blurRad="38100" dist="38100" dir="2700000" algn="tl">
                    <a:srgbClr val="000000">
                      <a:alpha val="43137"/>
                    </a:srgbClr>
                  </a:outerShdw>
                </a:effectLst>
              </a:rPr>
              <a:t> </a:t>
            </a:r>
          </a:p>
          <a:p>
            <a:pPr eaLnBrk="1" hangingPunct="1">
              <a:defRPr/>
            </a:pPr>
            <a:r>
              <a:rPr lang="el-GR" sz="2200" dirty="0" smtClean="0">
                <a:effectLst>
                  <a:outerShdw blurRad="38100" dist="38100" dir="2700000" algn="tl">
                    <a:srgbClr val="000000">
                      <a:alpha val="43137"/>
                    </a:srgbClr>
                  </a:outerShdw>
                </a:effectLst>
              </a:rPr>
              <a:t>Αρχή της ελαχιστοποίησης των δεδομένων</a:t>
            </a:r>
            <a:r>
              <a:rPr lang="en-US" sz="2200" dirty="0" smtClean="0">
                <a:effectLst>
                  <a:outerShdw blurRad="38100" dist="38100" dir="2700000" algn="tl">
                    <a:srgbClr val="000000">
                      <a:alpha val="43137"/>
                    </a:srgbClr>
                  </a:outerShdw>
                </a:effectLst>
              </a:rPr>
              <a:t> (data</a:t>
            </a:r>
            <a:r>
              <a:rPr lang="el-GR" sz="2200" dirty="0" smtClean="0">
                <a:effectLst>
                  <a:outerShdw blurRad="38100" dist="38100" dir="2700000" algn="tl">
                    <a:srgbClr val="000000">
                      <a:alpha val="43137"/>
                    </a:srgbClr>
                  </a:outerShdw>
                </a:effectLst>
              </a:rPr>
              <a:t> </a:t>
            </a:r>
            <a:r>
              <a:rPr lang="en-US" sz="2200" dirty="0" smtClean="0">
                <a:effectLst>
                  <a:outerShdw blurRad="38100" dist="38100" dir="2700000" algn="tl">
                    <a:srgbClr val="000000">
                      <a:alpha val="43137"/>
                    </a:srgbClr>
                  </a:outerShdw>
                </a:effectLst>
              </a:rPr>
              <a:t>minimisation)</a:t>
            </a:r>
            <a:r>
              <a:rPr lang="el-GR" sz="2200" dirty="0" smtClean="0">
                <a:effectLst>
                  <a:outerShdw blurRad="38100" dist="38100" dir="2700000" algn="tl">
                    <a:srgbClr val="000000">
                      <a:alpha val="43137"/>
                    </a:srgbClr>
                  </a:outerShdw>
                </a:effectLst>
              </a:rPr>
              <a:t> </a:t>
            </a:r>
          </a:p>
          <a:p>
            <a:pPr eaLnBrk="1" hangingPunct="1">
              <a:defRPr/>
            </a:pPr>
            <a:r>
              <a:rPr lang="el-GR" sz="2200" dirty="0" smtClean="0">
                <a:effectLst>
                  <a:outerShdw blurRad="38100" dist="38100" dir="2700000" algn="tl">
                    <a:srgbClr val="000000">
                      <a:alpha val="43137"/>
                    </a:srgbClr>
                  </a:outerShdw>
                </a:effectLst>
              </a:rPr>
              <a:t>Αρχή του περιορισμού της περιόδου αποθήκευσης </a:t>
            </a:r>
            <a:r>
              <a:rPr lang="en-US" sz="2200" dirty="0" smtClean="0">
                <a:effectLst>
                  <a:outerShdw blurRad="38100" dist="38100" dir="2700000" algn="tl">
                    <a:srgbClr val="000000">
                      <a:alpha val="43137"/>
                    </a:srgbClr>
                  </a:outerShdw>
                </a:effectLst>
              </a:rPr>
              <a:t>(storage limitation)</a:t>
            </a:r>
            <a:endParaRPr lang="el-GR" sz="22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Αρχή της ακεραιότητας και εμπιστευτικότητας </a:t>
            </a:r>
            <a:r>
              <a:rPr lang="en-US" sz="2200" dirty="0" smtClean="0">
                <a:effectLst>
                  <a:outerShdw blurRad="38100" dist="38100" dir="2700000" algn="tl">
                    <a:srgbClr val="000000">
                      <a:alpha val="43137"/>
                    </a:srgbClr>
                  </a:outerShdw>
                </a:effectLst>
              </a:rPr>
              <a:t>(integrity and confidentiality</a:t>
            </a:r>
            <a:r>
              <a:rPr lang="el-GR" sz="2200" dirty="0" smtClean="0">
                <a:effectLst>
                  <a:outerShdw blurRad="38100" dist="38100" dir="2700000" algn="tl">
                    <a:srgbClr val="000000">
                      <a:alpha val="43137"/>
                    </a:srgbClr>
                  </a:outerShdw>
                </a:effectLst>
              </a:rPr>
              <a:t>)</a:t>
            </a:r>
          </a:p>
          <a:p>
            <a:pPr eaLnBrk="1" hangingPunct="1">
              <a:defRPr/>
            </a:pPr>
            <a:endParaRPr lang="el-GR" sz="1800" b="1" dirty="0" smtClean="0">
              <a:solidFill>
                <a:srgbClr val="FFFF00"/>
              </a:solidFill>
              <a:effectLst>
                <a:outerShdw blurRad="38100" dist="38100" dir="2700000" algn="tl">
                  <a:srgbClr val="000000">
                    <a:alpha val="43137"/>
                  </a:srgbClr>
                </a:outerShdw>
              </a:effectLst>
            </a:endParaRPr>
          </a:p>
          <a:p>
            <a:pPr eaLnBrk="1" hangingPunct="1">
              <a:defRPr/>
            </a:pPr>
            <a:endParaRPr lang="en-US" sz="1800" b="1" dirty="0" smtClean="0">
              <a:solidFill>
                <a:srgbClr val="FFFF00"/>
              </a:solidFill>
              <a:effectLst>
                <a:outerShdw blurRad="38100" dist="38100" dir="2700000" algn="tl">
                  <a:srgbClr val="000000">
                    <a:alpha val="43137"/>
                  </a:srgbClr>
                </a:outerShdw>
              </a:effectLst>
            </a:endParaRPr>
          </a:p>
          <a:p>
            <a:pPr eaLnBrk="1" hangingPunct="1">
              <a:defRPr/>
            </a:pPr>
            <a:endParaRPr lang="el-GR" sz="18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outerShdw blurRad="38100" dist="38100" dir="2700000" algn="tl">
                  <a:srgbClr val="000000">
                    <a:alpha val="43137"/>
                  </a:srgbClr>
                </a:outerShdw>
              </a:effectLst>
            </a:endParaRP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260F857B-3A54-4FA8-8B72-BBBB4171D551}" type="slidenum">
              <a:rPr lang="el-GR" altLang="en-US" sz="1400" smtClean="0">
                <a:latin typeface="Arial" charset="0"/>
              </a:rPr>
              <a:pPr>
                <a:spcBef>
                  <a:spcPct val="0"/>
                </a:spcBef>
                <a:buClrTx/>
                <a:buSzTx/>
                <a:buFontTx/>
                <a:buNone/>
                <a:defRPr/>
              </a:pPr>
              <a:t>6</a:t>
            </a:fld>
            <a:endParaRPr lang="el-GR" altLang="en-US" sz="1400" smtClean="0">
              <a:latin typeface="Arial" charset="0"/>
            </a:endParaRPr>
          </a:p>
        </p:txBody>
      </p:sp>
      <p:sp>
        <p:nvSpPr>
          <p:cNvPr id="6147" name="Rectangle 3"/>
          <p:cNvSpPr>
            <a:spLocks noGrp="1" noChangeArrowheads="1"/>
          </p:cNvSpPr>
          <p:nvPr>
            <p:ph type="body" idx="1"/>
          </p:nvPr>
        </p:nvSpPr>
        <p:spPr>
          <a:xfrm>
            <a:off x="467545" y="188913"/>
            <a:ext cx="8352928" cy="6264275"/>
          </a:xfrm>
          <a:effectLst>
            <a:outerShdw dist="35921" dir="2700000" algn="ctr" rotWithShape="0">
              <a:schemeClr val="bg2"/>
            </a:outerShdw>
          </a:effectLst>
        </p:spPr>
        <p:txBody>
          <a:bodyPr/>
          <a:lstStyle/>
          <a:p>
            <a:pPr eaLnBrk="1" hangingPunct="1">
              <a:buFontTx/>
              <a:buNone/>
              <a:defRPr/>
            </a:pPr>
            <a:r>
              <a:rPr lang="el-GR" sz="2800" b="1" dirty="0" smtClean="0">
                <a:latin typeface="+mj-lt"/>
              </a:rPr>
              <a:t>   </a:t>
            </a:r>
            <a:r>
              <a:rPr lang="el-GR" sz="2400" b="1" dirty="0" smtClean="0">
                <a:solidFill>
                  <a:srgbClr val="FFC000"/>
                </a:solidFill>
                <a:latin typeface="+mj-lt"/>
              </a:rPr>
              <a:t>Ενδυνάμωση υφιστάμενων δικαιωμάτων των πολιτών και εισαγωγή νέων</a:t>
            </a:r>
            <a:endParaRPr lang="en-US" sz="2400" b="1" dirty="0" smtClean="0">
              <a:solidFill>
                <a:srgbClr val="FFC000"/>
              </a:solidFill>
              <a:latin typeface="+mj-lt"/>
            </a:endParaRPr>
          </a:p>
          <a:p>
            <a:pPr lvl="5">
              <a:buFontTx/>
              <a:buNone/>
              <a:defRPr/>
            </a:pPr>
            <a:endParaRPr lang="el-GR" sz="1200" b="1" dirty="0" smtClean="0">
              <a:solidFill>
                <a:srgbClr val="FFC000"/>
              </a:solidFill>
              <a:latin typeface="+mj-lt"/>
            </a:endParaRPr>
          </a:p>
          <a:p>
            <a:pPr>
              <a:defRPr/>
            </a:pPr>
            <a:r>
              <a:rPr lang="el-GR" sz="2000" dirty="0" smtClean="0">
                <a:effectLst>
                  <a:outerShdw blurRad="38100" dist="38100" dir="2700000" algn="tl">
                    <a:srgbClr val="000000">
                      <a:alpha val="43137"/>
                    </a:srgbClr>
                  </a:outerShdw>
                </a:effectLst>
              </a:rPr>
              <a:t>Δικαίωμα ενημέρωσης</a:t>
            </a:r>
            <a:r>
              <a:rPr lang="en-US" sz="2000" dirty="0" smtClean="0">
                <a:effectLst>
                  <a:outerShdw blurRad="38100" dist="38100" dir="2700000" algn="tl">
                    <a:srgbClr val="000000">
                      <a:alpha val="43137"/>
                    </a:srgbClr>
                  </a:outerShdw>
                </a:effectLst>
              </a:rPr>
              <a:t> (Right to be provided with information)</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πρόσβασης</a:t>
            </a:r>
            <a:r>
              <a:rPr lang="en-US" sz="2000" dirty="0" smtClean="0">
                <a:effectLst>
                  <a:outerShdw blurRad="38100" dist="38100" dir="2700000" algn="tl">
                    <a:srgbClr val="000000">
                      <a:alpha val="43137"/>
                    </a:srgbClr>
                  </a:outerShdw>
                </a:effectLst>
              </a:rPr>
              <a:t> (Right of access)</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διόρθωσης</a:t>
            </a:r>
            <a:r>
              <a:rPr lang="en-US" sz="2000" dirty="0" smtClean="0">
                <a:effectLst>
                  <a:outerShdw blurRad="38100" dist="38100" dir="2700000" algn="tl">
                    <a:srgbClr val="000000">
                      <a:alpha val="43137"/>
                    </a:srgbClr>
                  </a:outerShdw>
                </a:effectLst>
              </a:rPr>
              <a:t> (Right to rectification)</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διαγραφής «Δικαίωμα στη λήθη»</a:t>
            </a:r>
            <a:r>
              <a:rPr lang="en-US" sz="2000" dirty="0" smtClean="0">
                <a:effectLst>
                  <a:outerShdw blurRad="38100" dist="38100" dir="2700000" algn="tl">
                    <a:srgbClr val="000000">
                      <a:alpha val="43137"/>
                    </a:srgbClr>
                  </a:outerShdw>
                </a:effectLst>
              </a:rPr>
              <a:t> (Right to erasure – “right to be forgotten”)</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περιορισμού</a:t>
            </a:r>
            <a:r>
              <a:rPr lang="en-US" sz="2000" dirty="0" smtClean="0">
                <a:effectLst>
                  <a:outerShdw blurRad="38100" dist="38100" dir="2700000" algn="tl">
                    <a:srgbClr val="000000">
                      <a:alpha val="43137"/>
                    </a:srgbClr>
                  </a:outerShdw>
                </a:effectLst>
              </a:rPr>
              <a:t> (Right to restriction)</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στη φορητότητα των δεδομένων</a:t>
            </a:r>
            <a:r>
              <a:rPr lang="en-US" sz="2000" dirty="0" smtClean="0">
                <a:effectLst>
                  <a:outerShdw blurRad="38100" dist="38100" dir="2700000" algn="tl">
                    <a:srgbClr val="000000">
                      <a:alpha val="43137"/>
                    </a:srgbClr>
                  </a:outerShdw>
                </a:effectLst>
              </a:rPr>
              <a:t> (Right to data portability)</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εναντίωσης</a:t>
            </a:r>
            <a:r>
              <a:rPr lang="en-US" sz="2000" dirty="0" smtClean="0">
                <a:effectLst>
                  <a:outerShdw blurRad="38100" dist="38100" dir="2700000" algn="tl">
                    <a:srgbClr val="000000">
                      <a:alpha val="43137"/>
                    </a:srgbClr>
                  </a:outerShdw>
                </a:effectLst>
              </a:rPr>
              <a:t> (Right to object)</a:t>
            </a:r>
            <a:endParaRPr lang="el-GR"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Δικαίωμα αντίρρησης σε αυτοματοποιημένη απόφαση περιλαμβανομένης της κατάρτισης προφίλ </a:t>
            </a:r>
          </a:p>
          <a:p>
            <a:pPr>
              <a:buFontTx/>
              <a:buNone/>
              <a:defRPr/>
            </a:pP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 (Right to object to automated decision-making, including profiling)</a:t>
            </a:r>
            <a:endParaRPr lang="el-GR" sz="2000" dirty="0" smtClean="0">
              <a:effectLst>
                <a:outerShdw blurRad="38100" dist="38100" dir="2700000" algn="tl">
                  <a:srgbClr val="000000">
                    <a:alpha val="43137"/>
                  </a:srgbClr>
                </a:outerShdw>
              </a:effectLst>
            </a:endParaRPr>
          </a:p>
          <a:p>
            <a:pPr eaLnBrk="1" hangingPunct="1">
              <a:defRPr/>
            </a:pPr>
            <a:endParaRPr lang="el-GR" sz="1800" b="1" dirty="0" smtClean="0">
              <a:solidFill>
                <a:srgbClr val="FFFF00"/>
              </a:solidFill>
              <a:effectLst>
                <a:outerShdw blurRad="38100" dist="38100" dir="2700000" algn="tl">
                  <a:srgbClr val="000000">
                    <a:alpha val="43137"/>
                  </a:srgbClr>
                </a:outerShdw>
              </a:effectLst>
            </a:endParaRPr>
          </a:p>
          <a:p>
            <a:pPr eaLnBrk="1" hangingPunct="1">
              <a:defRPr/>
            </a:pPr>
            <a:endParaRPr lang="en-US" sz="1800" b="1" dirty="0" smtClean="0">
              <a:solidFill>
                <a:srgbClr val="FFFF00"/>
              </a:solidFill>
              <a:effectLst>
                <a:outerShdw blurRad="38100" dist="38100" dir="2700000" algn="tl">
                  <a:srgbClr val="000000">
                    <a:alpha val="43137"/>
                  </a:srgbClr>
                </a:outerShdw>
              </a:effectLst>
            </a:endParaRPr>
          </a:p>
          <a:p>
            <a:pPr eaLnBrk="1" hangingPunct="1">
              <a:defRPr/>
            </a:pPr>
            <a:endParaRPr lang="el-GR" sz="18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outerShdw blurRad="38100" dist="38100" dir="2700000" algn="tl">
                  <a:srgbClr val="000000">
                    <a:alpha val="43137"/>
                  </a:srgbClr>
                </a:outerShdw>
              </a:effectLst>
            </a:endParaRP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B83F83E-0456-4133-A841-CCCB64C24AAC}" type="slidenum">
              <a:rPr lang="el-GR" altLang="en-US" sz="1400" smtClean="0">
                <a:latin typeface="Arial" charset="0"/>
              </a:rPr>
              <a:pPr>
                <a:spcBef>
                  <a:spcPct val="0"/>
                </a:spcBef>
                <a:buClrTx/>
                <a:buSzTx/>
                <a:buFontTx/>
                <a:buNone/>
                <a:defRPr/>
              </a:pPr>
              <a:t>7</a:t>
            </a:fld>
            <a:endParaRPr lang="el-GR" altLang="en-US" sz="1400" smtClean="0">
              <a:latin typeface="Arial" charset="0"/>
            </a:endParaRPr>
          </a:p>
        </p:txBody>
      </p:sp>
      <p:sp>
        <p:nvSpPr>
          <p:cNvPr id="6146" name="Rectangle 2"/>
          <p:cNvSpPr>
            <a:spLocks noGrp="1" noChangeArrowheads="1"/>
          </p:cNvSpPr>
          <p:nvPr>
            <p:ph type="title"/>
          </p:nvPr>
        </p:nvSpPr>
        <p:spPr>
          <a:xfrm>
            <a:off x="539750" y="333375"/>
            <a:ext cx="8604250" cy="431329"/>
          </a:xfrm>
          <a:effectLst>
            <a:outerShdw dist="35921" dir="2700000" algn="ctr" rotWithShape="0">
              <a:schemeClr val="bg2"/>
            </a:outerShdw>
          </a:effectLst>
        </p:spPr>
        <p:txBody>
          <a:bodyPr/>
          <a:lstStyle/>
          <a:p>
            <a:pPr eaLnBrk="1" hangingPunct="1">
              <a:defRPr/>
            </a:pPr>
            <a:r>
              <a:rPr lang="el-GR" sz="2400" b="1" dirty="0" smtClean="0">
                <a:solidFill>
                  <a:srgbClr val="FFC000"/>
                </a:solidFill>
                <a:effectLst>
                  <a:outerShdw blurRad="38100" dist="38100" dir="2700000" algn="tl">
                    <a:srgbClr val="000000">
                      <a:alpha val="43137"/>
                    </a:srgbClr>
                  </a:outerShdw>
                </a:effectLst>
              </a:rPr>
              <a:t>Αυστηρότητες Υποχρεώσεις Υπεύθυνων Επεξεργασίας</a:t>
            </a:r>
          </a:p>
        </p:txBody>
      </p:sp>
      <p:sp>
        <p:nvSpPr>
          <p:cNvPr id="6147" name="Rectangle 3"/>
          <p:cNvSpPr>
            <a:spLocks noGrp="1" noChangeArrowheads="1"/>
          </p:cNvSpPr>
          <p:nvPr>
            <p:ph type="body" idx="1"/>
          </p:nvPr>
        </p:nvSpPr>
        <p:spPr>
          <a:xfrm>
            <a:off x="250825" y="908721"/>
            <a:ext cx="8893175" cy="5544468"/>
          </a:xfrm>
          <a:effectLst>
            <a:outerShdw dist="35921" dir="2700000" algn="ctr" rotWithShape="0">
              <a:schemeClr val="bg2"/>
            </a:outerShdw>
          </a:effectLst>
        </p:spPr>
        <p:txBody>
          <a:bodyPr/>
          <a:lstStyle/>
          <a:p>
            <a:pPr marL="457200" indent="-457200">
              <a:buFontTx/>
              <a:buAutoNum type="arabicPeriod"/>
              <a:defRPr/>
            </a:pPr>
            <a:r>
              <a:rPr lang="el-GR" sz="2000" b="1" dirty="0" smtClean="0">
                <a:solidFill>
                  <a:srgbClr val="FFFF00"/>
                </a:solidFill>
                <a:effectLst>
                  <a:outerShdw blurRad="38100" dist="38100" dir="2700000" algn="tl">
                    <a:srgbClr val="000000">
                      <a:alpha val="43137"/>
                    </a:srgbClr>
                  </a:outerShdw>
                </a:effectLst>
              </a:rPr>
              <a:t>Λήψη συγκατάθεσης  για ανήλικους κάτω των 16 σε</a:t>
            </a:r>
            <a:r>
              <a:rPr lang="en-US" sz="20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σχέση με </a:t>
            </a:r>
          </a:p>
          <a:p>
            <a:pPr marL="457200" indent="-457200">
              <a:buNone/>
              <a:defRPr/>
            </a:pPr>
            <a:r>
              <a:rPr lang="el-GR" sz="2000" b="1" dirty="0" smtClean="0">
                <a:solidFill>
                  <a:srgbClr val="FFFF00"/>
                </a:solidFill>
                <a:effectLst>
                  <a:outerShdw blurRad="38100" dist="38100" dir="2700000" algn="tl">
                    <a:srgbClr val="000000">
                      <a:alpha val="43137"/>
                    </a:srgbClr>
                  </a:outerShdw>
                </a:effectLst>
              </a:rPr>
              <a:t>τις υπηρεσίες της κοινωνίας των πληροφοριών</a:t>
            </a:r>
          </a:p>
          <a:p>
            <a:pPr>
              <a:buFontTx/>
              <a:buNone/>
              <a:defRPr/>
            </a:pPr>
            <a:r>
              <a:rPr lang="el-GR" sz="2000" dirty="0" smtClean="0">
                <a:effectLst>
                  <a:outerShdw blurRad="38100" dist="38100" dir="2700000" algn="tl">
                    <a:srgbClr val="000000">
                      <a:alpha val="43137"/>
                    </a:srgbClr>
                  </a:outerShdw>
                </a:effectLst>
              </a:rPr>
              <a:t>Για ανήλικους κάτω των 16 ετών δεν αρκεί η συγκατάθεση τους για την</a:t>
            </a:r>
            <a:endParaRPr lang="en-US" sz="2000" dirty="0" smtClean="0">
              <a:effectLst>
                <a:outerShdw blurRad="38100" dist="38100" dir="2700000" algn="tl">
                  <a:srgbClr val="000000">
                    <a:alpha val="43137"/>
                  </a:srgbClr>
                </a:outerShdw>
              </a:effectLst>
            </a:endParaRPr>
          </a:p>
          <a:p>
            <a:pPr>
              <a:buFontTx/>
              <a:buNone/>
              <a:defRPr/>
            </a:pPr>
            <a:r>
              <a:rPr lang="el-GR" sz="2000" dirty="0" smtClean="0">
                <a:effectLst>
                  <a:outerShdw blurRad="38100" dist="38100" dir="2700000" algn="tl">
                    <a:srgbClr val="000000">
                      <a:alpha val="43137"/>
                    </a:srgbClr>
                  </a:outerShdw>
                </a:effectLst>
              </a:rPr>
              <a:t>επεξεργασία προσωπικών τους δεδομένων αλλά χρειάζεται και η </a:t>
            </a:r>
            <a:endParaRPr lang="en-US" sz="2000" dirty="0" smtClean="0">
              <a:effectLst>
                <a:outerShdw blurRad="38100" dist="38100" dir="2700000" algn="tl">
                  <a:srgbClr val="000000">
                    <a:alpha val="43137"/>
                  </a:srgbClr>
                </a:outerShdw>
              </a:effectLst>
            </a:endParaRPr>
          </a:p>
          <a:p>
            <a:pPr>
              <a:buFontTx/>
              <a:buNone/>
              <a:defRPr/>
            </a:pPr>
            <a:r>
              <a:rPr lang="el-GR" sz="2000" dirty="0" smtClean="0">
                <a:effectLst>
                  <a:outerShdw blurRad="38100" dist="38100" dir="2700000" algn="tl">
                    <a:srgbClr val="000000">
                      <a:alpha val="43137"/>
                    </a:srgbClr>
                  </a:outerShdw>
                </a:effectLst>
              </a:rPr>
              <a:t>συγκατάθεση του γονέα / κηδεμόνα τους </a:t>
            </a:r>
          </a:p>
          <a:p>
            <a:pPr lvl="3">
              <a:buFontTx/>
              <a:buNone/>
              <a:defRPr/>
            </a:pPr>
            <a:endParaRPr lang="el-GR" sz="800" b="1" dirty="0" smtClean="0">
              <a:solidFill>
                <a:srgbClr val="FFFF00"/>
              </a:solidFill>
              <a:effectLst>
                <a:outerShdw blurRad="38100" dist="38100" dir="2700000" algn="tl">
                  <a:srgbClr val="000000">
                    <a:alpha val="43137"/>
                  </a:srgbClr>
                </a:outerShdw>
              </a:effectLst>
            </a:endParaRPr>
          </a:p>
          <a:p>
            <a:pPr>
              <a:buFontTx/>
              <a:buNone/>
              <a:defRPr/>
            </a:pPr>
            <a:r>
              <a:rPr lang="el-GR" sz="2000" b="1" dirty="0" smtClean="0">
                <a:solidFill>
                  <a:srgbClr val="FFFF00"/>
                </a:solidFill>
                <a:effectLst>
                  <a:outerShdw blurRad="38100" dist="38100" dir="2700000" algn="tl">
                    <a:srgbClr val="000000">
                      <a:alpha val="43137"/>
                    </a:srgbClr>
                  </a:outerShdw>
                </a:effectLst>
              </a:rPr>
              <a:t>2. Φέρει το βάρος της αποδείξεως όσον αφορά στην</a:t>
            </a:r>
            <a:r>
              <a:rPr lang="en-US" sz="20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παροχή</a:t>
            </a:r>
            <a:endParaRPr lang="en-US" sz="2000" b="1" dirty="0" smtClean="0">
              <a:solidFill>
                <a:srgbClr val="FFFF00"/>
              </a:solidFill>
              <a:effectLst>
                <a:outerShdw blurRad="38100" dist="38100" dir="2700000" algn="tl">
                  <a:srgbClr val="000000">
                    <a:alpha val="43137"/>
                  </a:srgbClr>
                </a:outerShdw>
              </a:effectLst>
            </a:endParaRPr>
          </a:p>
          <a:p>
            <a:pPr>
              <a:buFontTx/>
              <a:buNone/>
              <a:defRPr/>
            </a:pPr>
            <a:r>
              <a:rPr lang="el-GR" sz="2000" b="1" dirty="0" smtClean="0">
                <a:solidFill>
                  <a:srgbClr val="FFFF00"/>
                </a:solidFill>
                <a:effectLst>
                  <a:outerShdw blurRad="38100" dist="38100" dir="2700000" algn="tl">
                    <a:srgbClr val="000000">
                      <a:alpha val="43137"/>
                    </a:srgbClr>
                  </a:outerShdw>
                </a:effectLst>
              </a:rPr>
              <a:t> συγκατάθεσης</a:t>
            </a:r>
          </a:p>
          <a:p>
            <a:pPr>
              <a:buFont typeface="Wingdings" pitchFamily="2" charset="2"/>
              <a:buChar char="Ø"/>
              <a:defRPr/>
            </a:pPr>
            <a:r>
              <a:rPr lang="el-GR" sz="2000" dirty="0" smtClean="0">
                <a:effectLst>
                  <a:outerShdw blurRad="38100" dist="38100" dir="2700000" algn="tl">
                    <a:srgbClr val="000000">
                      <a:alpha val="43137"/>
                    </a:srgbClr>
                  </a:outerShdw>
                </a:effectLst>
              </a:rPr>
              <a:t>Καταργείται η σιωπηρή συγκατάθεση</a:t>
            </a:r>
          </a:p>
          <a:p>
            <a:pPr>
              <a:buFont typeface="Wingdings" pitchFamily="2" charset="2"/>
              <a:buChar char="Ø"/>
              <a:defRPr/>
            </a:pPr>
            <a:r>
              <a:rPr lang="el-GR" sz="2000" dirty="0" smtClean="0">
                <a:effectLst>
                  <a:outerShdw blurRad="38100" dist="38100" dir="2700000" algn="tl">
                    <a:srgbClr val="000000">
                      <a:alpha val="43137"/>
                    </a:srgbClr>
                  </a:outerShdw>
                </a:effectLst>
              </a:rPr>
              <a:t>Δήλωση συγκατάθεσης: σε απλή και κατανοητή γλώσσα</a:t>
            </a:r>
          </a:p>
          <a:p>
            <a:pPr>
              <a:buFont typeface="Wingdings" pitchFamily="2" charset="2"/>
              <a:buChar char="Ø"/>
              <a:defRPr/>
            </a:pPr>
            <a:r>
              <a:rPr lang="el-GR" sz="2000" dirty="0" smtClean="0">
                <a:effectLst>
                  <a:outerShdw blurRad="38100" dist="38100" dir="2700000" algn="tl">
                    <a:srgbClr val="000000">
                      <a:alpha val="43137"/>
                    </a:srgbClr>
                  </a:outerShdw>
                </a:effectLst>
              </a:rPr>
              <a:t>Απόδειξη λήψης συγκατάθεσης</a:t>
            </a:r>
            <a:endParaRPr lang="en-US" sz="2000" dirty="0" smtClean="0">
              <a:effectLst>
                <a:outerShdw blurRad="38100" dist="38100" dir="2700000" algn="tl">
                  <a:srgbClr val="000000">
                    <a:alpha val="43137"/>
                  </a:srgbClr>
                </a:outerShdw>
              </a:effectLst>
            </a:endParaRPr>
          </a:p>
          <a:p>
            <a:pPr>
              <a:buFont typeface="Wingdings" pitchFamily="2" charset="2"/>
              <a:buChar char="Ø"/>
              <a:defRPr/>
            </a:pPr>
            <a:r>
              <a:rPr lang="el-GR" sz="2000" dirty="0" smtClean="0">
                <a:effectLst>
                  <a:outerShdw blurRad="38100" dist="38100" dir="2700000" algn="tl">
                    <a:srgbClr val="000000">
                      <a:alpha val="43137"/>
                    </a:srgbClr>
                  </a:outerShdw>
                </a:effectLst>
              </a:rPr>
              <a:t>Οι πελάτες έχουν την επιλογή να συγκατατίθενται ξεχωριστά για την προώθηση προϊόντων και υπηρεσιών, την έρευνα αγοράς και τη στατιστική ανάλυση</a:t>
            </a:r>
          </a:p>
          <a:p>
            <a:pPr>
              <a:buFont typeface="Wingdings" pitchFamily="2" charset="2"/>
              <a:buChar char="Ø"/>
              <a:defRPr/>
            </a:pPr>
            <a:endParaRPr lang="el-GR" sz="2400" dirty="0" smtClean="0">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eaLnBrk="1" hangingPunct="1">
              <a:buFontTx/>
              <a:buNone/>
              <a:defRPr/>
            </a:pPr>
            <a:endParaRPr lang="el-GR" sz="1800" dirty="0" smtClean="0"/>
          </a:p>
          <a:p>
            <a:pPr eaLnBrk="1" hangingPunct="1">
              <a:buFontTx/>
              <a:buNone/>
              <a:defRPr/>
            </a:pPr>
            <a:r>
              <a:rPr lang="el-GR" dirty="0" smtClean="0"/>
              <a:t> </a:t>
            </a:r>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981075"/>
            <a:ext cx="8218487" cy="1584325"/>
          </a:xfrm>
        </p:spPr>
        <p:txBody>
          <a:bodyPr/>
          <a:lstStyle/>
          <a:p>
            <a:pPr>
              <a:defRPr/>
            </a:pPr>
            <a:r>
              <a:rPr lang="el-GR" sz="2000" b="1" dirty="0" smtClean="0">
                <a:solidFill>
                  <a:srgbClr val="FFFF00"/>
                </a:solidFill>
                <a:effectLst/>
              </a:rPr>
              <a:t>3. </a:t>
            </a:r>
            <a:r>
              <a:rPr lang="el-GR" sz="2000" b="1" dirty="0" smtClean="0">
                <a:solidFill>
                  <a:srgbClr val="FFFF00"/>
                </a:solidFill>
                <a:effectLst>
                  <a:outerShdw blurRad="38100" dist="38100" dir="2700000" algn="tl">
                    <a:srgbClr val="000000">
                      <a:alpha val="43137"/>
                    </a:srgbClr>
                  </a:outerShdw>
                </a:effectLst>
              </a:rPr>
              <a:t>Υποχρέωση κατασκευαστών στο στάδιο του σχεδιασμού και </a:t>
            </a:r>
            <a:r>
              <a:rPr lang="el-GR" sz="2000" b="1" dirty="0" err="1" smtClean="0">
                <a:solidFill>
                  <a:srgbClr val="FFFF00"/>
                </a:solidFill>
                <a:effectLst>
                  <a:outerShdw blurRad="38100" dist="38100" dir="2700000" algn="tl">
                    <a:srgbClr val="000000">
                      <a:alpha val="43137"/>
                    </a:srgbClr>
                  </a:outerShdw>
                </a:effectLst>
              </a:rPr>
              <a:t>εξ΄ορισμού</a:t>
            </a:r>
            <a:r>
              <a:rPr lang="el-GR" sz="2000" b="1" dirty="0" smtClean="0">
                <a:solidFill>
                  <a:srgbClr val="FFFF00"/>
                </a:solidFill>
                <a:effectLst>
                  <a:outerShdw blurRad="38100" dist="38100" dir="2700000" algn="tl">
                    <a:srgbClr val="000000">
                      <a:alpha val="43137"/>
                    </a:srgbClr>
                  </a:outerShdw>
                </a:effectLst>
              </a:rPr>
              <a:t> (</a:t>
            </a:r>
            <a:r>
              <a:rPr lang="en-US" sz="2000" b="1" dirty="0" smtClean="0">
                <a:solidFill>
                  <a:srgbClr val="FFFF00"/>
                </a:solidFill>
                <a:effectLst>
                  <a:outerShdw blurRad="38100" dist="38100" dir="2700000" algn="tl">
                    <a:srgbClr val="000000">
                      <a:alpha val="43137"/>
                    </a:srgbClr>
                  </a:outerShdw>
                </a:effectLst>
              </a:rPr>
              <a:t>privacy by default and by</a:t>
            </a:r>
            <a:r>
              <a:rPr lang="el-GR" sz="2000" b="1" dirty="0" smtClean="0">
                <a:solidFill>
                  <a:srgbClr val="FFFF00"/>
                </a:solidFill>
                <a:effectLst>
                  <a:outerShdw blurRad="38100" dist="38100" dir="2700000" algn="tl">
                    <a:srgbClr val="000000">
                      <a:alpha val="43137"/>
                    </a:srgbClr>
                  </a:outerShdw>
                </a:effectLst>
              </a:rPr>
              <a:t> </a:t>
            </a:r>
            <a:r>
              <a:rPr lang="en-US" sz="2000" b="1" dirty="0" smtClean="0">
                <a:solidFill>
                  <a:srgbClr val="FFFF00"/>
                </a:solidFill>
                <a:effectLst>
                  <a:outerShdw blurRad="38100" dist="38100" dir="2700000" algn="tl">
                    <a:srgbClr val="000000">
                      <a:alpha val="43137"/>
                    </a:srgbClr>
                  </a:outerShdw>
                </a:effectLst>
              </a:rPr>
              <a:t>design</a:t>
            </a:r>
            <a:r>
              <a:rPr lang="el-GR" sz="2000" b="1" dirty="0" smtClean="0">
                <a:solidFill>
                  <a:srgbClr val="FFFF00"/>
                </a:solidFill>
                <a:effectLst>
                  <a:outerShdw blurRad="38100" dist="38100" dir="2700000" algn="tl">
                    <a:srgbClr val="000000">
                      <a:alpha val="43137"/>
                    </a:srgbClr>
                  </a:outerShdw>
                </a:effectLst>
              </a:rPr>
              <a:t>) </a:t>
            </a:r>
            <a:r>
              <a:rPr lang="el-GR" sz="2400" b="1" dirty="0" smtClean="0">
                <a:solidFill>
                  <a:srgbClr val="FFFF00"/>
                </a:solidFill>
                <a:effectLst>
                  <a:outerShdw blurRad="38100" dist="38100" dir="2700000" algn="tl">
                    <a:srgbClr val="000000">
                      <a:alpha val="43137"/>
                    </a:srgbClr>
                  </a:outerShdw>
                </a:effectLst>
              </a:rPr>
              <a:t/>
            </a:r>
            <a:br>
              <a:rPr lang="el-GR" sz="2400" b="1" dirty="0" smtClean="0">
                <a:solidFill>
                  <a:srgbClr val="FFFF00"/>
                </a:solidFill>
                <a:effectLst>
                  <a:outerShdw blurRad="38100" dist="38100" dir="2700000" algn="tl">
                    <a:srgbClr val="000000">
                      <a:alpha val="43137"/>
                    </a:srgbClr>
                  </a:outerShdw>
                </a:effectLst>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0825" y="908050"/>
            <a:ext cx="8785225" cy="5111750"/>
          </a:xfrm>
        </p:spPr>
        <p:txBody>
          <a:bodyPr/>
          <a:lstStyle/>
          <a:p>
            <a:pPr>
              <a:buNone/>
              <a:defRPr/>
            </a:pPr>
            <a:r>
              <a:rPr lang="el-GR" sz="2000" dirty="0" smtClean="0"/>
              <a:t>    Εφαρμογή τεχνικών και οργανωτικών μέτρων, π.χ.  </a:t>
            </a:r>
            <a:r>
              <a:rPr lang="el-GR" sz="2000" dirty="0" err="1" smtClean="0"/>
              <a:t>ψευδωνυμοποίηση</a:t>
            </a:r>
            <a:r>
              <a:rPr lang="el-GR" sz="2000" dirty="0" smtClean="0"/>
              <a:t> ή ελαχιστοποίηση των δεδομένων, κατά τη στιγμή του καθορισμού των μέσων επεξεργασίας και κατά τη στιγμή της επεξεργασίας</a:t>
            </a:r>
            <a:r>
              <a:rPr lang="en-US" sz="2000" dirty="0" smtClean="0"/>
              <a:t> </a:t>
            </a:r>
            <a:r>
              <a:rPr lang="el-GR" sz="2000" dirty="0" smtClean="0"/>
              <a:t>που διασφαλίζουν ότι: εξ ορισμού:</a:t>
            </a:r>
            <a:endParaRPr lang="en-US" sz="2000" dirty="0" smtClean="0"/>
          </a:p>
          <a:p>
            <a:pPr>
              <a:buNone/>
              <a:defRPr/>
            </a:pPr>
            <a:r>
              <a:rPr lang="en-US" sz="2000" dirty="0" smtClean="0"/>
              <a:t>    </a:t>
            </a:r>
            <a:r>
              <a:rPr lang="el-GR" sz="2000" dirty="0" smtClean="0"/>
              <a:t>(α) υφίστανται επεξεργασία μόνο τα δεδομένα που είναι απαραίτητα για τον σκοπό της επεξεργασίας και (β) τα δεδομένα δεν καθίστανται προσβάσιμα χωρίς την παρέμβαση του φυσικού προσώπου σε αόριστο αριθμό φυσικών προσώπων</a:t>
            </a:r>
          </a:p>
          <a:p>
            <a:pPr lvl="2">
              <a:buFontTx/>
              <a:buNone/>
              <a:defRPr/>
            </a:pPr>
            <a:endParaRPr lang="el-GR" sz="1200" dirty="0" smtClean="0"/>
          </a:p>
          <a:p>
            <a:pPr>
              <a:buNone/>
              <a:defRPr/>
            </a:pPr>
            <a:r>
              <a:rPr lang="el-GR" sz="2400" b="1" dirty="0" smtClean="0">
                <a:solidFill>
                  <a:srgbClr val="FFFF00"/>
                </a:solidFill>
                <a:effectLst/>
              </a:rPr>
              <a:t>   </a:t>
            </a:r>
            <a:r>
              <a:rPr lang="en-US" sz="2400" b="1" dirty="0" smtClean="0">
                <a:solidFill>
                  <a:srgbClr val="FFFF00"/>
                </a:solidFill>
                <a:effectLst/>
              </a:rPr>
              <a:t>4</a:t>
            </a:r>
            <a:r>
              <a:rPr lang="en-US" sz="2000" b="1" dirty="0" smtClean="0">
                <a:solidFill>
                  <a:srgbClr val="FFFF00"/>
                </a:solidFill>
                <a:effectLst>
                  <a:outerShdw blurRad="38100" dist="38100" dir="2700000" algn="tl">
                    <a:srgbClr val="000000">
                      <a:alpha val="43137"/>
                    </a:srgbClr>
                  </a:outerShdw>
                </a:effectLst>
                <a:latin typeface="+mj-lt"/>
                <a:ea typeface="+mj-ea"/>
                <a:cs typeface="+mj-cs"/>
              </a:rPr>
              <a:t>. </a:t>
            </a:r>
            <a:r>
              <a:rPr lang="el-GR" sz="2000" b="1" dirty="0" smtClean="0">
                <a:solidFill>
                  <a:srgbClr val="FFFF00"/>
                </a:solidFill>
                <a:effectLst>
                  <a:outerShdw blurRad="38100" dist="38100" dir="2700000" algn="tl">
                    <a:srgbClr val="000000">
                      <a:alpha val="43137"/>
                    </a:srgbClr>
                  </a:outerShdw>
                </a:effectLst>
                <a:latin typeface="+mj-lt"/>
                <a:ea typeface="+mj-ea"/>
                <a:cs typeface="+mj-cs"/>
              </a:rPr>
              <a:t>Υποχρέωση γνωστοποίησης παραβιάσεων ασφάλειας (</a:t>
            </a:r>
            <a:r>
              <a:rPr lang="en-US" sz="2000" b="1" dirty="0" smtClean="0">
                <a:solidFill>
                  <a:srgbClr val="FFFF00"/>
                </a:solidFill>
                <a:effectLst>
                  <a:outerShdw blurRad="38100" dist="38100" dir="2700000" algn="tl">
                    <a:srgbClr val="000000">
                      <a:alpha val="43137"/>
                    </a:srgbClr>
                  </a:outerShdw>
                </a:effectLst>
                <a:latin typeface="+mj-lt"/>
                <a:ea typeface="+mj-ea"/>
                <a:cs typeface="+mj-cs"/>
              </a:rPr>
              <a:t>notification of a personal data bridge</a:t>
            </a:r>
            <a:r>
              <a:rPr lang="el-GR" sz="2000" b="1" dirty="0" smtClean="0">
                <a:solidFill>
                  <a:srgbClr val="FFFF00"/>
                </a:solidFill>
                <a:effectLst>
                  <a:outerShdw blurRad="38100" dist="38100" dir="2700000" algn="tl">
                    <a:srgbClr val="000000">
                      <a:alpha val="43137"/>
                    </a:srgbClr>
                  </a:outerShdw>
                </a:effectLst>
                <a:latin typeface="+mj-lt"/>
                <a:ea typeface="+mj-ea"/>
                <a:cs typeface="+mj-cs"/>
              </a:rPr>
              <a:t>) </a:t>
            </a:r>
            <a:endParaRPr lang="en-US" sz="2000" b="1" dirty="0" smtClean="0">
              <a:solidFill>
                <a:srgbClr val="FFFF00"/>
              </a:solidFill>
              <a:effectLst>
                <a:outerShdw blurRad="38100" dist="38100" dir="2700000" algn="tl">
                  <a:srgbClr val="000000">
                    <a:alpha val="43137"/>
                  </a:srgbClr>
                </a:outerShdw>
              </a:effectLst>
              <a:latin typeface="+mj-lt"/>
              <a:ea typeface="+mj-ea"/>
              <a:cs typeface="+mj-cs"/>
            </a:endParaRPr>
          </a:p>
          <a:p>
            <a:pPr>
              <a:buNone/>
              <a:defRPr/>
            </a:pPr>
            <a:r>
              <a:rPr lang="en-US" sz="2000" b="1" dirty="0" smtClean="0">
                <a:solidFill>
                  <a:srgbClr val="FFFF00"/>
                </a:solidFill>
                <a:effectLst>
                  <a:outerShdw blurRad="38100" dist="38100" dir="2700000" algn="tl">
                    <a:srgbClr val="000000">
                      <a:alpha val="43137"/>
                    </a:srgbClr>
                  </a:outerShdw>
                </a:effectLst>
                <a:latin typeface="+mj-lt"/>
                <a:ea typeface="+mj-ea"/>
                <a:cs typeface="+mj-cs"/>
              </a:rPr>
              <a:t>     </a:t>
            </a:r>
            <a:r>
              <a:rPr lang="el-GR" sz="2000" dirty="0" smtClean="0"/>
              <a:t>Ο υπεύθυνος επεξεργασίας σε περίπτωση παραβίασης προσωπικών δεδομένων γνωστοποιεί αμέσως και όχι περάν των</a:t>
            </a:r>
            <a:r>
              <a:rPr lang="el-GR" sz="2000" b="1" dirty="0" smtClean="0"/>
              <a:t> 72 ωρών </a:t>
            </a:r>
            <a:r>
              <a:rPr lang="el-GR" sz="2000" dirty="0" smtClean="0"/>
              <a:t>από τη στιγμή που αποκτά γνώση του γεγονότος, την παραβίαση στην ΑΠΔΠΧ, εκτός αν η παραβίαση δεν ενδέχεται να προκαλέσει κίνδυνο. Μετά τις 72 ώρες, λογοδοτεί στην ΑΠΔΠΧ </a:t>
            </a:r>
          </a:p>
          <a:p>
            <a:pPr>
              <a:buFont typeface="Wingdings" pitchFamily="2" charset="2"/>
              <a:buChar char="Ø"/>
              <a:defRPr/>
            </a:pPr>
            <a:endParaRPr lang="el-GR" sz="2200" dirty="0" smtClean="0"/>
          </a:p>
          <a:p>
            <a:pPr>
              <a:buFontTx/>
              <a:buNone/>
              <a:defRPr/>
            </a:pPr>
            <a:endParaRPr lang="el-GR" sz="800" dirty="0" smtClean="0"/>
          </a:p>
          <a:p>
            <a:pPr>
              <a:buFont typeface="Wingdings" pitchFamily="2" charset="2"/>
              <a:buChar char="Ø"/>
              <a:defRPr/>
            </a:pPr>
            <a:endParaRPr lang="el-GR" sz="2200" dirty="0" smtClean="0"/>
          </a:p>
        </p:txBody>
      </p:sp>
      <p:sp>
        <p:nvSpPr>
          <p:cNvPr id="4" name="Slide Number Placeholder 3"/>
          <p:cNvSpPr>
            <a:spLocks noGrp="1"/>
          </p:cNvSpPr>
          <p:nvPr>
            <p:ph type="sldNum" sz="quarter" idx="12"/>
          </p:nvPr>
        </p:nvSpPr>
        <p:spPr/>
        <p:txBody>
          <a:bodyPr/>
          <a:lstStyle/>
          <a:p>
            <a:pPr>
              <a:defRPr/>
            </a:pPr>
            <a:fld id="{26F48903-FCDB-41AF-A458-1EF7CA8C1B36}" type="slidenum">
              <a:rPr lang="el-GR" smtClean="0"/>
              <a:pPr>
                <a:defRPr/>
              </a:pPr>
              <a:t>8</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913"/>
            <a:ext cx="8496622" cy="5830887"/>
          </a:xfrm>
        </p:spPr>
        <p:txBody>
          <a:bodyPr/>
          <a:lstStyle/>
          <a:p>
            <a:pPr marL="457200" indent="-457200">
              <a:buFontTx/>
              <a:buNone/>
              <a:defRPr/>
            </a:pPr>
            <a:r>
              <a:rPr lang="el-GR" sz="2400" b="1" dirty="0" smtClean="0">
                <a:solidFill>
                  <a:srgbClr val="FFFF00"/>
                </a:solidFill>
                <a:effectLst>
                  <a:outerShdw blurRad="38100" dist="38100" dir="2700000" algn="tl">
                    <a:srgbClr val="000000">
                      <a:alpha val="43137"/>
                    </a:srgbClr>
                  </a:outerShdw>
                </a:effectLst>
              </a:rPr>
              <a:t>5. Υποχρέωση ανακοίνωσης παραβιάσεων ασφάλειας</a:t>
            </a:r>
            <a:endParaRPr lang="en-US" sz="2400" b="1" dirty="0" smtClean="0">
              <a:solidFill>
                <a:srgbClr val="FFFF00"/>
              </a:solidFill>
              <a:effectLst>
                <a:outerShdw blurRad="38100" dist="38100" dir="2700000" algn="tl">
                  <a:srgbClr val="000000">
                    <a:alpha val="43137"/>
                  </a:srgbClr>
                </a:outerShdw>
              </a:effectLst>
            </a:endParaRPr>
          </a:p>
          <a:p>
            <a:pPr marL="457200" indent="-457200">
              <a:buFontTx/>
              <a:buNone/>
              <a:defRPr/>
            </a:pPr>
            <a:r>
              <a:rPr lang="en-US" sz="2400" b="1" dirty="0" smtClean="0">
                <a:solidFill>
                  <a:srgbClr val="FFFF00"/>
                </a:solidFill>
                <a:effectLst>
                  <a:outerShdw blurRad="38100" dist="38100" dir="2700000" algn="tl">
                    <a:srgbClr val="000000">
                      <a:alpha val="43137"/>
                    </a:srgbClr>
                  </a:outerShdw>
                </a:effectLst>
              </a:rPr>
              <a:t>(communication of a personal data breach)</a:t>
            </a:r>
            <a:endParaRPr lang="el-GR" sz="2400" b="1" dirty="0" smtClean="0">
              <a:solidFill>
                <a:srgbClr val="FFFF00"/>
              </a:solidFill>
              <a:effectLst>
                <a:outerShdw blurRad="38100" dist="38100" dir="2700000" algn="tl">
                  <a:srgbClr val="000000">
                    <a:alpha val="43137"/>
                  </a:srgbClr>
                </a:outerShdw>
              </a:effectLst>
            </a:endParaRPr>
          </a:p>
          <a:p>
            <a:pPr marL="2171700" lvl="4" indent="-457200">
              <a:buFontTx/>
              <a:buNone/>
              <a:defRPr/>
            </a:pPr>
            <a:endParaRPr lang="el-GR" sz="1200" b="1" dirty="0" smtClean="0">
              <a:solidFill>
                <a:srgbClr val="FFFF00"/>
              </a:solidFill>
              <a:effectLst>
                <a:outerShdw blurRad="38100" dist="38100" dir="2700000" algn="tl">
                  <a:srgbClr val="000000">
                    <a:alpha val="43137"/>
                  </a:srgbClr>
                </a:outerShdw>
              </a:effectLst>
            </a:endParaRPr>
          </a:p>
          <a:p>
            <a:pPr>
              <a:buFont typeface="Wingdings" pitchFamily="2" charset="2"/>
              <a:buChar char="Ø"/>
              <a:defRPr/>
            </a:pPr>
            <a:r>
              <a:rPr lang="el-GR" sz="2000" dirty="0" smtClean="0"/>
              <a:t>Η παραβίαση ανακοινώνεται αμέσως στο επηρεαζόμενο άτομο όταν υπάρχει ψηλός κίνδυνος για τα δικαιώματα και τις ελευθερίες του</a:t>
            </a:r>
          </a:p>
          <a:p>
            <a:pPr lvl="2">
              <a:buFont typeface="Wingdings" pitchFamily="2" charset="2"/>
              <a:buChar char="Ø"/>
              <a:defRPr/>
            </a:pPr>
            <a:endParaRPr lang="el-GR" sz="2000" dirty="0" smtClean="0"/>
          </a:p>
          <a:p>
            <a:pPr>
              <a:buFont typeface="Wingdings" pitchFamily="2" charset="2"/>
              <a:buChar char="Ø"/>
              <a:defRPr/>
            </a:pPr>
            <a:r>
              <a:rPr lang="el-GR" sz="2000" dirty="0" smtClean="0"/>
              <a:t>Περιγράφεται η φύση της παραβίασης και τα ληφθέντα μέτρα</a:t>
            </a:r>
          </a:p>
          <a:p>
            <a:pPr lvl="2">
              <a:buFontTx/>
              <a:buNone/>
              <a:defRPr/>
            </a:pPr>
            <a:endParaRPr lang="el-GR" sz="2000" dirty="0" smtClean="0"/>
          </a:p>
          <a:p>
            <a:pPr>
              <a:buFont typeface="Wingdings" pitchFamily="2" charset="2"/>
              <a:buChar char="Ø"/>
              <a:defRPr/>
            </a:pPr>
            <a:r>
              <a:rPr lang="el-GR" sz="2000" dirty="0" smtClean="0"/>
              <a:t>Η ανακοίνωση δεν απαιτείται, εάν: </a:t>
            </a:r>
          </a:p>
          <a:p>
            <a:pPr>
              <a:buFontTx/>
              <a:buNone/>
              <a:defRPr/>
            </a:pPr>
            <a:r>
              <a:rPr lang="el-GR" sz="2000" dirty="0" smtClean="0"/>
              <a:t>	(α) είχαν ήδη εφαρμοστεί κατάλληλα μέτρα προστασίας στα δεδομένα που αφορά η παραβίαση όπως π.χ. κρυπτογράφηση</a:t>
            </a:r>
          </a:p>
          <a:p>
            <a:pPr>
              <a:buFontTx/>
              <a:buNone/>
              <a:defRPr/>
            </a:pPr>
            <a:r>
              <a:rPr lang="el-GR" sz="2000" dirty="0" smtClean="0"/>
              <a:t>	(β) λήφθηκαν στη συνέχεια μέτρα που διασφαλίζουν ότι δεν υπάρχει κίνδυνος πλέον </a:t>
            </a:r>
          </a:p>
          <a:p>
            <a:pPr>
              <a:buFontTx/>
              <a:buNone/>
              <a:defRPr/>
            </a:pPr>
            <a:r>
              <a:rPr lang="el-GR" sz="2000" dirty="0" smtClean="0"/>
              <a:t>    (γ) προϋποθέτει δυσανάλογες προσπάθειες (γίνεται όμως δημόσια ανακοίνωση ή παρόμοιο μέτρο για ενημέρωση των επηρεαζόμενων προσώπων)</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770ECA2-8CAE-417E-868A-25BD2A518C5A}" type="slidenum">
              <a:rPr lang="el-GR" altLang="en-US" sz="1400" smtClean="0">
                <a:latin typeface="Arial" charset="0"/>
              </a:rPr>
              <a:pPr>
                <a:spcBef>
                  <a:spcPct val="0"/>
                </a:spcBef>
                <a:buClrTx/>
                <a:buSzTx/>
                <a:buFontTx/>
                <a:buNone/>
                <a:defRPr/>
              </a:pPr>
              <a:t>9</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11427</TotalTime>
  <Words>1677</Words>
  <Application>Microsoft Office PowerPoint</Application>
  <PresentationFormat>On-screen Show (4:3)</PresentationFormat>
  <Paragraphs>372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Ocean</vt:lpstr>
      <vt:lpstr>                                     Κανονισμός (ΕΕ) 2016/679 για τα Προσωπικά Δεδομένα   </vt:lpstr>
      <vt:lpstr>PowerPoint Presentation</vt:lpstr>
      <vt:lpstr>PowerPoint Presentation</vt:lpstr>
      <vt:lpstr>PowerPoint Presentation</vt:lpstr>
      <vt:lpstr>PowerPoint Presentation</vt:lpstr>
      <vt:lpstr>PowerPoint Presentation</vt:lpstr>
      <vt:lpstr>Αυστηρότητες Υποχρεώσεις Υπεύθυνων Επεξεργασίας</vt:lpstr>
      <vt:lpstr>3. Υποχρέωση κατασκευαστών στο στάδιο του σχεδιασμού και εξ΄ορισμού (privacy by default and by design)          </vt:lpstr>
      <vt:lpstr>PowerPoint Presentation</vt:lpstr>
      <vt:lpstr>6. Υποχρέωση δέσμευσης του εκτελούντα την επεξεργασία με σύμβαση ή άλλη δεσμευτική πράξη          </vt:lpstr>
      <vt:lpstr> 7. Τήρηση αρχείων των δραστηριοτήτων επεξεργασίας  (records of processing activities)            </vt:lpstr>
      <vt:lpstr>PowerPoint Presentation</vt:lpstr>
      <vt:lpstr>PowerPoint Presentation</vt:lpstr>
      <vt:lpstr>PowerPoint Presentation</vt:lpstr>
      <vt:lpstr>PowerPoint Presentation</vt:lpstr>
      <vt:lpstr>PowerPoint Presentation</vt:lpstr>
      <vt:lpstr>PowerPoint Presentation</vt:lpstr>
      <vt:lpstr>                             Τι καταργείται!         </vt:lpstr>
      <vt:lpstr>                             Τι αλλάζει!        </vt:lpstr>
      <vt:lpstr>                      Διοικητικά πρόστιμα        </vt:lpstr>
      <vt:lpstr>                                           Εποπτική αρχή                 </vt:lpstr>
      <vt:lpstr>                     Εξουσίες Επιτρόπου (Άρθρο 58)                </vt:lpstr>
      <vt:lpstr>Γραφείο Επιτρόπου Προστασίας Δεδομένων Προσωπικού Χαρακτήρα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Προστασία Προσωπικών Δεδομένων  Χθες – σήμερα - αύριο</dc:title>
  <dc:creator>gov</dc:creator>
  <cp:lastModifiedBy>User</cp:lastModifiedBy>
  <cp:revision>1370</cp:revision>
  <cp:lastPrinted>2017-11-01T08:12:58Z</cp:lastPrinted>
  <dcterms:created xsi:type="dcterms:W3CDTF">2011-01-22T11:49:00Z</dcterms:created>
  <dcterms:modified xsi:type="dcterms:W3CDTF">2017-11-01T08:15:46Z</dcterms:modified>
</cp:coreProperties>
</file>